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147469620" r:id="rId2"/>
    <p:sldId id="271" r:id="rId3"/>
    <p:sldId id="265" r:id="rId4"/>
    <p:sldId id="267" r:id="rId5"/>
    <p:sldId id="268" r:id="rId6"/>
    <p:sldId id="269" r:id="rId7"/>
    <p:sldId id="272" r:id="rId8"/>
    <p:sldId id="273" r:id="rId9"/>
    <p:sldId id="274" r:id="rId10"/>
    <p:sldId id="277" r:id="rId11"/>
    <p:sldId id="278" r:id="rId12"/>
    <p:sldId id="281" r:id="rId13"/>
    <p:sldId id="279" r:id="rId14"/>
    <p:sldId id="280" r:id="rId15"/>
    <p:sldId id="282" r:id="rId16"/>
    <p:sldId id="283" r:id="rId17"/>
    <p:sldId id="309" r:id="rId18"/>
    <p:sldId id="311" r:id="rId19"/>
    <p:sldId id="312" r:id="rId20"/>
    <p:sldId id="286" r:id="rId21"/>
    <p:sldId id="288" r:id="rId22"/>
    <p:sldId id="289" r:id="rId23"/>
    <p:sldId id="2147469622" r:id="rId24"/>
    <p:sldId id="290" r:id="rId25"/>
    <p:sldId id="291" r:id="rId26"/>
    <p:sldId id="634" r:id="rId27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Roboto" panose="02000000000000000000" pitchFamily="2" charset="0"/>
      <p:regular r:id="rId34"/>
      <p:bold r:id="rId35"/>
      <p:italic r:id="rId36"/>
      <p:boldItalic r:id="rId37"/>
    </p:embeddedFont>
    <p:embeddedFont>
      <p:font typeface="Roboto Light" panose="02000000000000000000" pitchFamily="2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34">
          <p15:clr>
            <a:srgbClr val="A4A3A4"/>
          </p15:clr>
        </p15:guide>
        <p15:guide id="2" orient="horz" pos="232">
          <p15:clr>
            <a:srgbClr val="A4A3A4"/>
          </p15:clr>
        </p15:guide>
        <p15:guide id="3">
          <p15:clr>
            <a:srgbClr val="A4A3A4"/>
          </p15:clr>
        </p15:guide>
        <p15:guide id="4" orient="horz" pos="4320">
          <p15:clr>
            <a:srgbClr val="A4A3A4"/>
          </p15:clr>
        </p15:guide>
        <p15:guide id="5" orient="horz" pos="4088">
          <p15:clr>
            <a:srgbClr val="A4A3A4"/>
          </p15:clr>
        </p15:guide>
        <p15:guide id="6" pos="7673">
          <p15:clr>
            <a:srgbClr val="A4A3A4"/>
          </p15:clr>
        </p15:guide>
        <p15:guide id="7" pos="7446">
          <p15:clr>
            <a:srgbClr val="A4A3A4"/>
          </p15:clr>
        </p15:guide>
        <p15:guide id="8" orient="horz" pos="3725">
          <p15:clr>
            <a:srgbClr val="A4A3A4"/>
          </p15:clr>
        </p15:guide>
        <p15:guide id="9" pos="3727">
          <p15:clr>
            <a:srgbClr val="A4A3A4"/>
          </p15:clr>
        </p15:guide>
        <p15:guide id="10" orient="horz" pos="890">
          <p15:clr>
            <a:srgbClr val="A4A3A4"/>
          </p15:clr>
        </p15:guide>
        <p15:guide id="11" orient="horz" pos="799">
          <p15:clr>
            <a:srgbClr val="A4A3A4"/>
          </p15:clr>
        </p15:guide>
        <p15:guide id="12" orient="horz" pos="3453">
          <p15:clr>
            <a:srgbClr val="A4A3A4"/>
          </p15:clr>
        </p15:guide>
        <p15:guide id="13" orient="horz" pos="28" userDrawn="1">
          <p15:clr>
            <a:srgbClr val="A4A3A4"/>
          </p15:clr>
        </p15:guide>
        <p15:guide id="14" pos="395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53" roundtripDataSignature="AMtx7mi8wRf2yUwvyKifw260DWmuQYqje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206E"/>
    <a:srgbClr val="E40D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326" autoAdjust="0"/>
    <p:restoredTop sz="94411" autoAdjust="0"/>
  </p:normalViewPr>
  <p:slideViewPr>
    <p:cSldViewPr snapToGrid="0">
      <p:cViewPr varScale="1">
        <p:scale>
          <a:sx n="81" d="100"/>
          <a:sy n="81" d="100"/>
        </p:scale>
        <p:origin x="322" y="53"/>
      </p:cViewPr>
      <p:guideLst>
        <p:guide pos="234"/>
        <p:guide orient="horz" pos="232"/>
        <p:guide/>
        <p:guide orient="horz" pos="4320"/>
        <p:guide orient="horz" pos="4088"/>
        <p:guide pos="7673"/>
        <p:guide pos="7446"/>
        <p:guide orient="horz" pos="3725"/>
        <p:guide pos="3727"/>
        <p:guide orient="horz" pos="890"/>
        <p:guide orient="horz" pos="799"/>
        <p:guide orient="horz" pos="3453"/>
        <p:guide orient="horz" pos="28"/>
        <p:guide pos="395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154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15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15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15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153" Type="http://customschemas.google.com/relationships/presentationmetadata" Target="meta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34464F0-EF1D-6990-D220-4E506DB709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DEFA9E-3488-1054-3B1F-5884C06BF12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4984BE-8C6D-BE45-BFE7-747AA6A3D24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15D1B8-37BD-66EC-B81C-487B457377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CE56CE-1FED-9B3C-D3EE-92F371DE316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F65FF0-9AEC-B044-B210-90267B8C719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2841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6259B73E-63E3-A044-AE3F-DDCD99576D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7312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3" name="Google Shape;423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1" name="Google Shape;451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1" name="Google Shape;461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" name="Google Shape;27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SYNETO #EDM: Una rivoluzione in tre lettere.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1"/>
              <a:t>Vi abbiamo detto che l'ecosistema Hybrid Cloud Syneto DIVENTA PIU' POTENTE. Cosi potente che sentirai il suo Echo. Cosa vogliamo dire_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Sequence:</a:t>
            </a:r>
            <a:br>
              <a:rPr lang="en-US"/>
            </a:br>
            <a:r>
              <a:rPr lang="en-US"/>
              <a:t>1</a:t>
            </a:r>
            <a:r>
              <a:rPr lang="en-US" baseline="30000"/>
              <a:t>st</a:t>
            </a:r>
            <a:r>
              <a:rPr lang="en-US"/>
              <a:t> click: Let’s threats loose from the infrastructure (perimeter not enough)</a:t>
            </a:r>
            <a:br>
              <a:rPr lang="en-US"/>
            </a:br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click: Zooms into the gateway with message that it filters some threats (talk about zero-day &amp; social engineering)</a:t>
            </a:r>
            <a:endParaRPr/>
          </a:p>
        </p:txBody>
      </p:sp>
      <p:sp>
        <p:nvSpPr>
          <p:cNvPr id="204" name="Google Shape;20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0" name="Google Shape;290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1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SYNETO #EDM: Una rivoluzione in tre lettere.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1"/>
              <a:t>Vi abbiamo detto che l'ecosistema Hybrid Cloud Syneto DIVENTA PIU' POTENTE. Cosi potente che sentirai il suo Echo. Cosa vogliamo dire_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emf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emf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neto-background-loop-2022-triangles-dark-export-v1.1-1080-compressed" descr="syneto-background-loop-2022-triangles-dark-export-v1.1-1080-compressed">
            <a:hlinkClick r:id="" action="ppaction://media"/>
            <a:extLst>
              <a:ext uri="{FF2B5EF4-FFF2-40B4-BE49-F238E27FC236}">
                <a16:creationId xmlns:a16="http://schemas.microsoft.com/office/drawing/2014/main" id="{120FC126-79F3-5CAA-3786-1524C8B6350E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D0483C-747F-9134-40B2-006EDFB983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846"/>
          <a:stretch/>
        </p:blipFill>
        <p:spPr>
          <a:xfrm>
            <a:off x="2808973" y="1127765"/>
            <a:ext cx="11414626" cy="5795819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7167D45-5426-CDE5-237E-703F778D2C4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0525" y="5927037"/>
            <a:ext cx="1469757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4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CDEAC37-BB44-7B42-90EC-128160CBE305}"/>
              </a:ext>
            </a:extLst>
          </p:cNvPr>
          <p:cNvSpPr/>
          <p:nvPr userDrawn="1"/>
        </p:nvSpPr>
        <p:spPr>
          <a:xfrm>
            <a:off x="5916000" y="7450500"/>
            <a:ext cx="356400" cy="3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451AE05-CE73-3B40-B251-F9B457CBF2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991" y="420725"/>
            <a:ext cx="11427534" cy="8270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28B8357-3D80-E948-5BD4-4E07D12DBA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0525" y="5927037"/>
            <a:ext cx="1469757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551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top logo" preserve="1" userDrawn="1">
  <p:cSld name="1_Title slide - top logo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neto-os-versions-background-loop-2022-brixia-v1.0-1080-compressed" descr="syneto-os-versions-background-loop-2022-brixia-v1.0-1080-compressed">
            <a:hlinkClick r:id="" action="ppaction://media"/>
            <a:extLst>
              <a:ext uri="{FF2B5EF4-FFF2-40B4-BE49-F238E27FC236}">
                <a16:creationId xmlns:a16="http://schemas.microsoft.com/office/drawing/2014/main" id="{F966C02A-F6CF-5E65-714A-A2DE8ACCA76F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5219D516-B5C4-07A7-1866-52225C9346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991" y="420725"/>
            <a:ext cx="11427534" cy="8270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SynetoOS 5.1 (</a:t>
            </a:r>
            <a:r>
              <a:rPr lang="en-US" dirty="0" err="1"/>
              <a:t>Brixia</a:t>
            </a:r>
            <a:r>
              <a:rPr lang="en-US" dirty="0"/>
              <a:t>)</a:t>
            </a:r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746D0CF2-3AF6-43DA-6B2F-B2E49503A59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5974495"/>
            <a:ext cx="2719450" cy="47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48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top logo" preserve="1" userDrawn="1">
  <p:cSld name="1_Title slide - top logo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neto-os-versions-background-loop-2022-colosseum-v1.0-1080-compressed" descr="syneto-os-versions-background-loop-2022-colosseum-v1.0-1080-compressed">
            <a:hlinkClick r:id="" action="ppaction://media"/>
            <a:extLst>
              <a:ext uri="{FF2B5EF4-FFF2-40B4-BE49-F238E27FC236}">
                <a16:creationId xmlns:a16="http://schemas.microsoft.com/office/drawing/2014/main" id="{F9AD88DD-D9B6-6CF8-F76E-4B62C7E307A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5219D516-B5C4-07A7-1866-52225C9346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991" y="420725"/>
            <a:ext cx="11427534" cy="8270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SynetoOS 5.2 (Colosseum)</a:t>
            </a:r>
          </a:p>
        </p:txBody>
      </p:sp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E21BF203-CE78-D86D-4DB1-E36BA745AE3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5974495"/>
            <a:ext cx="2719450" cy="47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52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top logo" preserve="1" userDrawn="1">
  <p:cSld name="1_Title slide - top logo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neto-os-versions-background-loop-2022-pantheon-v1.1-1080-compressed" descr="syneto-os-versions-background-loop-2022-pantheon-v1.1-1080-compressed">
            <a:hlinkClick r:id="" action="ppaction://media"/>
            <a:extLst>
              <a:ext uri="{FF2B5EF4-FFF2-40B4-BE49-F238E27FC236}">
                <a16:creationId xmlns:a16="http://schemas.microsoft.com/office/drawing/2014/main" id="{12BB9A51-BE4A-FE56-9C1A-42FA00B77D9A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5219D516-B5C4-07A7-1866-52225C9346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991" y="420725"/>
            <a:ext cx="11427534" cy="8270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SynetoOS 5.3 (Pantheon)</a:t>
            </a:r>
          </a:p>
        </p:txBody>
      </p:sp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EEB90669-9C0B-56B2-7FF1-E342F260C36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5974495"/>
            <a:ext cx="2719450" cy="47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45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top logo" preserve="1" userDrawn="1">
  <p:cSld name="1_Title slide - top logo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neto-os-versions-background-loop-2022-volcanus-v1.0-1080-compressed" descr="syneto-os-versions-background-loop-2022-volcanus-v1.0-1080-compressed">
            <a:hlinkClick r:id="" action="ppaction://media"/>
            <a:extLst>
              <a:ext uri="{FF2B5EF4-FFF2-40B4-BE49-F238E27FC236}">
                <a16:creationId xmlns:a16="http://schemas.microsoft.com/office/drawing/2014/main" id="{1E33B629-6AD3-9183-3B1D-80CAAA34E94F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5219D516-B5C4-07A7-1866-52225C9346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991" y="420725"/>
            <a:ext cx="11427534" cy="8270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SynetoOS 5.4 (</a:t>
            </a:r>
            <a:r>
              <a:rPr lang="en-US" dirty="0" err="1"/>
              <a:t>Volcanus</a:t>
            </a:r>
            <a:r>
              <a:rPr lang="en-US" dirty="0"/>
              <a:t>)</a:t>
            </a:r>
          </a:p>
        </p:txBody>
      </p:sp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E7BB009A-B5D3-F361-453D-851FB8E2C4A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5974495"/>
            <a:ext cx="2719450" cy="47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47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top logo" preserve="1" userDrawn="1">
  <p:cSld name="1_Title slide - top logo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11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4092" y="522611"/>
            <a:ext cx="1466433" cy="563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unity-nella-storia-video-loop-compressed" descr="unity-nella-storia-video-loop-compressed">
            <a:hlinkClick r:id="" action="ppaction://media"/>
            <a:extLst>
              <a:ext uri="{FF2B5EF4-FFF2-40B4-BE49-F238E27FC236}">
                <a16:creationId xmlns:a16="http://schemas.microsoft.com/office/drawing/2014/main" id="{5F7ED28E-1C4F-E7CC-3BF2-5976E5FF456E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5219D516-B5C4-07A7-1866-52225C9346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991" y="420725"/>
            <a:ext cx="11427534" cy="8270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SynetoOS 5.5 (Pompei)</a:t>
            </a:r>
          </a:p>
        </p:txBody>
      </p:sp>
      <p:pic>
        <p:nvPicPr>
          <p:cNvPr id="5" name="Picture 4" descr="Icon&#10;&#10;Description automatically generated with medium confidence">
            <a:extLst>
              <a:ext uri="{FF2B5EF4-FFF2-40B4-BE49-F238E27FC236}">
                <a16:creationId xmlns:a16="http://schemas.microsoft.com/office/drawing/2014/main" id="{1F16E867-7272-1C76-7B0F-7AF18871433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5" y="5974495"/>
            <a:ext cx="2719450" cy="47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68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Background 2022 (Light Loop, no logo)">
  <p:cSld name="White Background 2022 (Light Loop, no logo)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8"/>
          <p:cNvSpPr/>
          <p:nvPr/>
        </p:nvSpPr>
        <p:spPr>
          <a:xfrm>
            <a:off x="-6000" y="-9000"/>
            <a:ext cx="12204000" cy="6876000"/>
          </a:xfrm>
          <a:prstGeom prst="rect">
            <a:avLst/>
          </a:prstGeom>
          <a:gradFill>
            <a:gsLst>
              <a:gs pos="0">
                <a:srgbClr val="FFFFFF">
                  <a:alpha val="39607"/>
                </a:srgbClr>
              </a:gs>
              <a:gs pos="65000">
                <a:srgbClr val="FFFFFF">
                  <a:alpha val="69803"/>
                </a:srgbClr>
              </a:gs>
              <a:gs pos="100000">
                <a:srgbClr val="FFFFFF">
                  <a:alpha val="54901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" name="Google Shape;24;p4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608" y="-9000"/>
            <a:ext cx="12203217" cy="68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48"/>
          <p:cNvSpPr txBox="1">
            <a:spLocks noGrp="1"/>
          </p:cNvSpPr>
          <p:nvPr>
            <p:ph type="body" idx="1"/>
          </p:nvPr>
        </p:nvSpPr>
        <p:spPr>
          <a:xfrm>
            <a:off x="378350" y="1490662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F1224"/>
              </a:buClr>
              <a:buSzPts val="2800"/>
              <a:buFont typeface="Roboto"/>
              <a:buChar char="•"/>
              <a:defRPr b="0" i="0">
                <a:solidFill>
                  <a:srgbClr val="0F122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F1224"/>
              </a:buClr>
              <a:buSzPts val="2400"/>
              <a:buFont typeface="Roboto"/>
              <a:buChar char="•"/>
              <a:defRPr b="0" i="0">
                <a:solidFill>
                  <a:srgbClr val="0F1224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F1224"/>
              </a:buClr>
              <a:buSzPts val="2000"/>
              <a:buFont typeface="Roboto"/>
              <a:buChar char="•"/>
              <a:defRPr b="0" i="0">
                <a:solidFill>
                  <a:srgbClr val="0F1224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F1224"/>
              </a:buClr>
              <a:buSzPts val="1800"/>
              <a:buFont typeface="Roboto"/>
              <a:buChar char="•"/>
              <a:defRPr b="0" i="0">
                <a:solidFill>
                  <a:srgbClr val="0F1224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F1224"/>
              </a:buClr>
              <a:buSzPts val="1800"/>
              <a:buFont typeface="Roboto"/>
              <a:buChar char="•"/>
              <a:defRPr b="0" i="0">
                <a:solidFill>
                  <a:srgbClr val="0F1224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48"/>
          <p:cNvSpPr txBox="1">
            <a:spLocks noGrp="1"/>
          </p:cNvSpPr>
          <p:nvPr>
            <p:ph type="title"/>
          </p:nvPr>
        </p:nvSpPr>
        <p:spPr>
          <a:xfrm>
            <a:off x="378350" y="375176"/>
            <a:ext cx="10515600" cy="731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0E6B"/>
              </a:buClr>
              <a:buSzPts val="3600"/>
              <a:buFont typeface="Roboto"/>
              <a:buNone/>
              <a:defRPr b="1" i="0"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" name="Google Shape;27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30661" y="5918124"/>
            <a:ext cx="1289864" cy="503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25449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Background 2022 (Light Loop)">
  <p:cSld name="White Background 2022 (Light Loop)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9"/>
          <p:cNvSpPr/>
          <p:nvPr/>
        </p:nvSpPr>
        <p:spPr>
          <a:xfrm>
            <a:off x="-6000" y="-9000"/>
            <a:ext cx="12204000" cy="6876000"/>
          </a:xfrm>
          <a:prstGeom prst="rect">
            <a:avLst/>
          </a:prstGeom>
          <a:gradFill>
            <a:gsLst>
              <a:gs pos="0">
                <a:srgbClr val="FFFFFF">
                  <a:alpha val="39607"/>
                </a:srgbClr>
              </a:gs>
              <a:gs pos="65000">
                <a:srgbClr val="FFFFFF">
                  <a:alpha val="69803"/>
                </a:srgbClr>
              </a:gs>
              <a:gs pos="100000">
                <a:srgbClr val="FFFFFF">
                  <a:alpha val="54901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" name="Google Shape;31;p4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608" y="-9000"/>
            <a:ext cx="12203217" cy="68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49"/>
          <p:cNvSpPr txBox="1">
            <a:spLocks noGrp="1"/>
          </p:cNvSpPr>
          <p:nvPr>
            <p:ph type="body" idx="1"/>
          </p:nvPr>
        </p:nvSpPr>
        <p:spPr>
          <a:xfrm>
            <a:off x="371475" y="1253331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F1224"/>
              </a:buClr>
              <a:buSzPts val="2800"/>
              <a:buFont typeface="Roboto"/>
              <a:buChar char="•"/>
              <a:defRPr b="0" i="0">
                <a:solidFill>
                  <a:srgbClr val="0F122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F1224"/>
              </a:buClr>
              <a:buSzPts val="2400"/>
              <a:buFont typeface="Roboto"/>
              <a:buChar char="•"/>
              <a:defRPr b="0" i="0">
                <a:solidFill>
                  <a:srgbClr val="0F1224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F1224"/>
              </a:buClr>
              <a:buSzPts val="2000"/>
              <a:buFont typeface="Roboto"/>
              <a:buChar char="•"/>
              <a:defRPr b="0" i="0">
                <a:solidFill>
                  <a:srgbClr val="0F1224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F1224"/>
              </a:buClr>
              <a:buSzPts val="1800"/>
              <a:buFont typeface="Roboto"/>
              <a:buChar char="•"/>
              <a:defRPr b="0" i="0">
                <a:solidFill>
                  <a:srgbClr val="0F1224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F1224"/>
              </a:buClr>
              <a:buSzPts val="1800"/>
              <a:buFont typeface="Roboto"/>
              <a:buChar char="•"/>
              <a:defRPr b="0" i="0">
                <a:solidFill>
                  <a:srgbClr val="0F1224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49"/>
          <p:cNvSpPr txBox="1">
            <a:spLocks noGrp="1"/>
          </p:cNvSpPr>
          <p:nvPr>
            <p:ph type="title"/>
          </p:nvPr>
        </p:nvSpPr>
        <p:spPr>
          <a:xfrm>
            <a:off x="378350" y="375176"/>
            <a:ext cx="10515600" cy="731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0E6B"/>
              </a:buClr>
              <a:buSzPts val="3600"/>
              <a:buFont typeface="Roboto"/>
              <a:buNone/>
              <a:defRPr b="1" i="0"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4" name="Google Shape;34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30661" y="5918124"/>
            <a:ext cx="1289864" cy="50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49" descr="A picture containing indoor, dark, night sky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8350" y="5951602"/>
            <a:ext cx="2520000" cy="4370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62944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022 (Light)">
  <p:cSld name="Title Slide 2022 (Light)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50"/>
          <p:cNvSpPr/>
          <p:nvPr/>
        </p:nvSpPr>
        <p:spPr>
          <a:xfrm>
            <a:off x="-6000" y="-9000"/>
            <a:ext cx="12204000" cy="6876000"/>
          </a:xfrm>
          <a:prstGeom prst="rect">
            <a:avLst/>
          </a:prstGeom>
          <a:gradFill>
            <a:gsLst>
              <a:gs pos="0">
                <a:srgbClr val="FFFFFF">
                  <a:alpha val="39607"/>
                </a:srgbClr>
              </a:gs>
              <a:gs pos="65000">
                <a:srgbClr val="FFFFFF">
                  <a:alpha val="69803"/>
                </a:srgbClr>
              </a:gs>
              <a:gs pos="100000">
                <a:srgbClr val="FFFFFF">
                  <a:alpha val="54901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" name="Google Shape;39;p5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0313" y="1127765"/>
            <a:ext cx="11414626" cy="5795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30661" y="5918294"/>
            <a:ext cx="1289864" cy="503999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50"/>
          <p:cNvSpPr txBox="1">
            <a:spLocks noGrp="1"/>
          </p:cNvSpPr>
          <p:nvPr>
            <p:ph type="ctrTitle"/>
          </p:nvPr>
        </p:nvSpPr>
        <p:spPr>
          <a:xfrm>
            <a:off x="371475" y="1489195"/>
            <a:ext cx="5545138" cy="51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None/>
              <a:defRPr sz="3600" b="1" i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0"/>
          <p:cNvSpPr txBox="1">
            <a:spLocks noGrp="1"/>
          </p:cNvSpPr>
          <p:nvPr>
            <p:ph type="subTitle" idx="1"/>
          </p:nvPr>
        </p:nvSpPr>
        <p:spPr>
          <a:xfrm>
            <a:off x="371475" y="2369912"/>
            <a:ext cx="5545138" cy="1655762"/>
          </a:xfrm>
          <a:prstGeom prst="rect">
            <a:avLst/>
          </a:prstGeom>
          <a:noFill/>
          <a:ln>
            <a:noFill/>
          </a:ln>
          <a:effectLst>
            <a:outerShdw dist="12700" dir="2700000" algn="tl" rotWithShape="0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None/>
              <a:defRPr sz="2400" b="0" i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50"/>
          <p:cNvSpPr>
            <a:spLocks noGrp="1"/>
          </p:cNvSpPr>
          <p:nvPr>
            <p:ph type="pic" idx="2"/>
          </p:nvPr>
        </p:nvSpPr>
        <p:spPr>
          <a:xfrm>
            <a:off x="6275388" y="1484313"/>
            <a:ext cx="5545137" cy="4357687"/>
          </a:xfrm>
          <a:prstGeom prst="rect">
            <a:avLst/>
          </a:prstGeom>
          <a:noFill/>
          <a:ln>
            <a:noFill/>
          </a:ln>
        </p:spPr>
      </p:sp>
      <p:pic>
        <p:nvPicPr>
          <p:cNvPr id="44" name="Google Shape;44;p50" descr="A picture containing indoor, dark, night sky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1475" y="5951772"/>
            <a:ext cx="2520000" cy="4370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25139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022 (Light, no product logo)">
  <p:cSld name="Title Slide 2022 (Light, no product logo)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51"/>
          <p:cNvSpPr/>
          <p:nvPr/>
        </p:nvSpPr>
        <p:spPr>
          <a:xfrm>
            <a:off x="-6000" y="-9000"/>
            <a:ext cx="12204000" cy="6876000"/>
          </a:xfrm>
          <a:prstGeom prst="rect">
            <a:avLst/>
          </a:prstGeom>
          <a:gradFill>
            <a:gsLst>
              <a:gs pos="0">
                <a:srgbClr val="FFFFFF">
                  <a:alpha val="39607"/>
                </a:srgbClr>
              </a:gs>
              <a:gs pos="65000">
                <a:srgbClr val="FFFFFF">
                  <a:alpha val="69803"/>
                </a:srgbClr>
              </a:gs>
              <a:gs pos="100000">
                <a:srgbClr val="FFFFFF">
                  <a:alpha val="54901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" name="Google Shape;48;p5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0313" y="1127765"/>
            <a:ext cx="11414626" cy="5795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30661" y="5918294"/>
            <a:ext cx="1289864" cy="503999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51"/>
          <p:cNvSpPr txBox="1">
            <a:spLocks noGrp="1"/>
          </p:cNvSpPr>
          <p:nvPr>
            <p:ph type="ctrTitle"/>
          </p:nvPr>
        </p:nvSpPr>
        <p:spPr>
          <a:xfrm>
            <a:off x="371475" y="1489195"/>
            <a:ext cx="5545138" cy="51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"/>
              <a:buNone/>
              <a:defRPr sz="3600" b="1" i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1"/>
          <p:cNvSpPr txBox="1">
            <a:spLocks noGrp="1"/>
          </p:cNvSpPr>
          <p:nvPr>
            <p:ph type="subTitle" idx="1"/>
          </p:nvPr>
        </p:nvSpPr>
        <p:spPr>
          <a:xfrm>
            <a:off x="371475" y="2369912"/>
            <a:ext cx="5545138" cy="1655762"/>
          </a:xfrm>
          <a:prstGeom prst="rect">
            <a:avLst/>
          </a:prstGeom>
          <a:noFill/>
          <a:ln>
            <a:noFill/>
          </a:ln>
          <a:effectLst>
            <a:outerShdw dist="12700" dir="2700000" algn="tl" rotWithShape="0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None/>
              <a:defRPr sz="2400" b="0" i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2" name="Google Shape;52;p51"/>
          <p:cNvSpPr>
            <a:spLocks noGrp="1"/>
          </p:cNvSpPr>
          <p:nvPr>
            <p:ph type="pic" idx="2"/>
          </p:nvPr>
        </p:nvSpPr>
        <p:spPr>
          <a:xfrm>
            <a:off x="6275388" y="1484313"/>
            <a:ext cx="5545137" cy="435768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85116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>
  <p:cSld name="Section Cover - Light Background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neto-background-loop-2022-triangles-light-export-v1.1-2160-super-compressed" descr="syneto-background-loop-2022-triangles-light-export-v1.1-2160-super-compressed">
            <a:hlinkClick r:id="" action="ppaction://media"/>
            <a:extLst>
              <a:ext uri="{FF2B5EF4-FFF2-40B4-BE49-F238E27FC236}">
                <a16:creationId xmlns:a16="http://schemas.microsoft.com/office/drawing/2014/main" id="{C0AB6515-8EB2-1EE0-4935-EC0BB6F7CBB4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88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1B41464-C276-F6AE-BDF3-821A83133448}"/>
              </a:ext>
            </a:extLst>
          </p:cNvPr>
          <p:cNvSpPr/>
          <p:nvPr userDrawn="1"/>
        </p:nvSpPr>
        <p:spPr>
          <a:xfrm>
            <a:off x="-6000" y="-9000"/>
            <a:ext cx="12204000" cy="687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39707"/>
                </a:schemeClr>
              </a:gs>
              <a:gs pos="65000">
                <a:srgbClr val="FFFFFF">
                  <a:alpha val="69988"/>
                </a:srgbClr>
              </a:gs>
              <a:gs pos="100000">
                <a:schemeClr val="bg1">
                  <a:alpha val="5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47A6A6-60C1-7174-6AF1-84CA8E2920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846"/>
          <a:stretch/>
        </p:blipFill>
        <p:spPr>
          <a:xfrm>
            <a:off x="2100313" y="1127765"/>
            <a:ext cx="11414626" cy="5795819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7167D45-5426-CDE5-237E-703F778D2C4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0525" y="5927037"/>
            <a:ext cx="1469757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6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11/9/2023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3857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7E0ECA57-EDCA-174D-9F84-0C16AAE11A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9F153F1-43BC-1B47-BAED-DA320DBA5E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267108" cy="6912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55774CB-6B05-CA49-BC2C-A6E6795DDB8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4094" y="5927362"/>
            <a:ext cx="1466433" cy="56345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A53D1-00D4-744B-8257-8C4C0195279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8351" y="1490661"/>
            <a:ext cx="10515600" cy="4351339"/>
          </a:xfrm>
        </p:spPr>
        <p:txBody>
          <a:bodyPr/>
          <a:lstStyle/>
          <a:p>
            <a:pPr lvl="0"/>
            <a:r>
              <a:rPr lang="en-US" dirty="0"/>
              <a:t>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1DD8C0DC-7C58-2E4A-B873-B9D913D0AC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8351" y="375176"/>
            <a:ext cx="10515600" cy="73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822577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7E0ECA57-EDCA-174D-9F84-0C16AAE11A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9F153F1-43BC-1B47-BAED-DA320DBA5E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267108" cy="6912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55774CB-6B05-CA49-BC2C-A6E6795DDB8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4094" y="5927362"/>
            <a:ext cx="1466433" cy="56345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A53D1-00D4-744B-8257-8C4C0195279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8351" y="1490661"/>
            <a:ext cx="10515600" cy="4351339"/>
          </a:xfrm>
        </p:spPr>
        <p:txBody>
          <a:bodyPr/>
          <a:lstStyle/>
          <a:p>
            <a:pPr lvl="0"/>
            <a:r>
              <a:rPr lang="en-US" dirty="0"/>
              <a:t>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1DD8C0DC-7C58-2E4A-B873-B9D913D0AC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8351" y="375176"/>
            <a:ext cx="10515600" cy="73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109902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background slide">
  <p:cSld name="White background slid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neto-background-loop-2022-triangles-light-export-v1.1-2160-super-compressed" descr="syneto-background-loop-2022-triangles-light-export-v1.1-2160-super-compressed">
            <a:hlinkClick r:id="" action="ppaction://media"/>
            <a:extLst>
              <a:ext uri="{FF2B5EF4-FFF2-40B4-BE49-F238E27FC236}">
                <a16:creationId xmlns:a16="http://schemas.microsoft.com/office/drawing/2014/main" id="{51A6BB96-6E4D-CF9C-CF85-23823E0D33FA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1588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5AC337-1049-EE82-0FA3-5409B158840C}"/>
              </a:ext>
            </a:extLst>
          </p:cNvPr>
          <p:cNvSpPr/>
          <p:nvPr userDrawn="1"/>
        </p:nvSpPr>
        <p:spPr>
          <a:xfrm>
            <a:off x="-6000" y="-9000"/>
            <a:ext cx="12204000" cy="687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39707"/>
                </a:schemeClr>
              </a:gs>
              <a:gs pos="65000">
                <a:srgbClr val="FFFFFF">
                  <a:alpha val="69988"/>
                </a:srgbClr>
              </a:gs>
              <a:gs pos="100000">
                <a:schemeClr val="bg1">
                  <a:alpha val="5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Google Shape;26;p13"/>
          <p:cNvSpPr/>
          <p:nvPr/>
        </p:nvSpPr>
        <p:spPr>
          <a:xfrm>
            <a:off x="5916000" y="7450500"/>
            <a:ext cx="360000" cy="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A3E25D7D-B87D-62BA-0DDE-2557635D818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0525" y="5927037"/>
            <a:ext cx="1469757" cy="576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84D61A-8B22-EB52-B4C3-7C6980F62FA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608" y="-9000"/>
            <a:ext cx="12203217" cy="687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background slide" preserve="1">
  <p:cSld name="1_White background slid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neto-background-loop-2022-triangles-dark-export-v1.1-1080-compressed" descr="syneto-background-loop-2022-triangles-dark-export-v1.1-1080-compressed">
            <a:hlinkClick r:id="" action="ppaction://media"/>
            <a:extLst>
              <a:ext uri="{FF2B5EF4-FFF2-40B4-BE49-F238E27FC236}">
                <a16:creationId xmlns:a16="http://schemas.microsoft.com/office/drawing/2014/main" id="{462FF580-3FB6-F876-8BD7-0E774A77D5FC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Google Shape;26;p13"/>
          <p:cNvSpPr/>
          <p:nvPr/>
        </p:nvSpPr>
        <p:spPr>
          <a:xfrm>
            <a:off x="5916000" y="7450500"/>
            <a:ext cx="360000" cy="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3096D67-0141-6808-6F66-04279A3164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769" y="5927360"/>
            <a:ext cx="1469756" cy="576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D5F7CD-3CCC-A570-F60E-8E4165D7A36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608" y="-9000"/>
            <a:ext cx="12203217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2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 background slide" preserve="1">
  <p:cSld name="1_Dark background slid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neto-background-loop-2022-triangles-dark-export-v1.1-1080-compressed" descr="syneto-background-loop-2022-triangles-dark-export-v1.1-1080-compressed">
            <a:hlinkClick r:id="" action="ppaction://media"/>
            <a:extLst>
              <a:ext uri="{FF2B5EF4-FFF2-40B4-BE49-F238E27FC236}">
                <a16:creationId xmlns:a16="http://schemas.microsoft.com/office/drawing/2014/main" id="{B7843950-1681-A6D8-7E96-BBE76EF5D8B7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0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 background slide" preserve="1">
  <p:cSld name="1_Dark background slid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neto-background-loop-2022-triangles-light-export-v1.1-2160-super-compressed" descr="syneto-background-loop-2022-triangles-light-export-v1.1-2160-super-compressed">
            <a:hlinkClick r:id="" action="ppaction://media"/>
            <a:extLst>
              <a:ext uri="{FF2B5EF4-FFF2-40B4-BE49-F238E27FC236}">
                <a16:creationId xmlns:a16="http://schemas.microsoft.com/office/drawing/2014/main" id="{75B8B7C3-4573-9CCF-2146-34E8528F41A4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" y="1588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46F3050-4FD4-7094-B57F-62969ED4042B}"/>
              </a:ext>
            </a:extLst>
          </p:cNvPr>
          <p:cNvSpPr/>
          <p:nvPr userDrawn="1"/>
        </p:nvSpPr>
        <p:spPr>
          <a:xfrm>
            <a:off x="-6000" y="-9000"/>
            <a:ext cx="12204000" cy="687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39707"/>
                </a:schemeClr>
              </a:gs>
              <a:gs pos="65000">
                <a:srgbClr val="FFFFFF">
                  <a:alpha val="69988"/>
                </a:srgbClr>
              </a:gs>
              <a:gs pos="100000">
                <a:schemeClr val="bg1">
                  <a:alpha val="5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1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 background slide" preserve="1">
  <p:cSld name="1_Dark background slid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neto-background-loop-2022-triangles-light-export-v1.1-2160-super-compressed" descr="syneto-background-loop-2022-triangles-light-export-v1.1-2160-super-compressed">
            <a:hlinkClick r:id="" action="ppaction://media"/>
            <a:extLst>
              <a:ext uri="{FF2B5EF4-FFF2-40B4-BE49-F238E27FC236}">
                <a16:creationId xmlns:a16="http://schemas.microsoft.com/office/drawing/2014/main" id="{9AC63D2F-6DC1-C09F-DDCC-5601648DE692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" y="1588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B43AD22-9F46-A928-F650-FBB1F05D986A}"/>
              </a:ext>
            </a:extLst>
          </p:cNvPr>
          <p:cNvSpPr/>
          <p:nvPr userDrawn="1"/>
        </p:nvSpPr>
        <p:spPr>
          <a:xfrm>
            <a:off x="-6000" y="-9000"/>
            <a:ext cx="12204000" cy="687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39707"/>
                </a:schemeClr>
              </a:gs>
              <a:gs pos="65000">
                <a:srgbClr val="FFFFFF">
                  <a:alpha val="69988"/>
                </a:srgbClr>
              </a:gs>
              <a:gs pos="100000">
                <a:schemeClr val="bg1">
                  <a:alpha val="5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3B851B5D-1442-2547-B57A-4317ECAD75D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0525" y="5927037"/>
            <a:ext cx="1469757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31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CDEAC37-BB44-7B42-90EC-128160CBE305}"/>
              </a:ext>
            </a:extLst>
          </p:cNvPr>
          <p:cNvSpPr/>
          <p:nvPr userDrawn="1"/>
        </p:nvSpPr>
        <p:spPr>
          <a:xfrm>
            <a:off x="5916000" y="7450500"/>
            <a:ext cx="356400" cy="3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451AE05-CE73-3B40-B251-F9B457CBF2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2991" y="420725"/>
            <a:ext cx="11427534" cy="8270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86D92C2A-EE1A-F7C3-F6F4-EBD01349E4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0525" y="546269"/>
            <a:ext cx="1469757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761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CDEAC37-BB44-7B42-90EC-128160CBE305}"/>
              </a:ext>
            </a:extLst>
          </p:cNvPr>
          <p:cNvSpPr/>
          <p:nvPr userDrawn="1"/>
        </p:nvSpPr>
        <p:spPr>
          <a:xfrm>
            <a:off x="5916000" y="7450500"/>
            <a:ext cx="356400" cy="3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86D92C2A-EE1A-F7C3-F6F4-EBD01349E4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991" y="546269"/>
            <a:ext cx="1469757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716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58" r:id="rId2"/>
    <p:sldLayoutId id="2147483652" r:id="rId3"/>
    <p:sldLayoutId id="2147483659" r:id="rId4"/>
    <p:sldLayoutId id="2147483661" r:id="rId5"/>
    <p:sldLayoutId id="2147483657" r:id="rId6"/>
    <p:sldLayoutId id="2147483660" r:id="rId7"/>
    <p:sldLayoutId id="2147483656" r:id="rId8"/>
    <p:sldLayoutId id="2147483668" r:id="rId9"/>
    <p:sldLayoutId id="2147483662" r:id="rId10"/>
    <p:sldLayoutId id="2147483655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1" r:id="rId17"/>
    <p:sldLayoutId id="2147483672" r:id="rId18"/>
    <p:sldLayoutId id="2147483673" r:id="rId19"/>
    <p:sldLayoutId id="2147483675" r:id="rId20"/>
    <p:sldLayoutId id="2147483677" r:id="rId21"/>
    <p:sldLayoutId id="2147483678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3.png"/><Relationship Id="rId9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BF605AC-504E-9E4B-80B9-8CF3A2FFF15E}"/>
              </a:ext>
            </a:extLst>
          </p:cNvPr>
          <p:cNvSpPr/>
          <p:nvPr/>
        </p:nvSpPr>
        <p:spPr>
          <a:xfrm>
            <a:off x="5916000" y="7450500"/>
            <a:ext cx="360000" cy="3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CEC023-A6E9-5E42-B268-B99E38D6D3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761"/>
          <a:stretch/>
        </p:blipFill>
        <p:spPr>
          <a:xfrm>
            <a:off x="1341963" y="1127765"/>
            <a:ext cx="10850039" cy="57958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B1C849-6CD2-9D49-B05E-10D5DBB1880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9928" y="883165"/>
            <a:ext cx="6245181" cy="62025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5A2D61-4187-9948-9038-34EFE3C288A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428" y="5878795"/>
            <a:ext cx="1474133" cy="576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F203B3-C953-924E-91FC-A4FC4A637525}"/>
              </a:ext>
            </a:extLst>
          </p:cNvPr>
          <p:cNvSpPr txBox="1"/>
          <p:nvPr/>
        </p:nvSpPr>
        <p:spPr>
          <a:xfrm>
            <a:off x="394627" y="1106289"/>
            <a:ext cx="5521375" cy="3785652"/>
          </a:xfrm>
          <a:prstGeom prst="rect">
            <a:avLst/>
          </a:prstGeom>
          <a:noFill/>
          <a:effectLst>
            <a:outerShdw dist="127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Simplify</a:t>
            </a:r>
            <a:r>
              <a:rPr lang="en-US" sz="8000" dirty="0">
                <a:solidFill>
                  <a:srgbClr val="AD0F6C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.</a:t>
            </a:r>
          </a:p>
          <a:p>
            <a:r>
              <a:rPr lang="en-US" sz="8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Accelerate</a:t>
            </a:r>
            <a:r>
              <a:rPr lang="en-US" sz="8000" dirty="0">
                <a:solidFill>
                  <a:srgbClr val="AD0F6C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.</a:t>
            </a:r>
          </a:p>
          <a:p>
            <a:r>
              <a:rPr lang="en-US" sz="8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Protect</a:t>
            </a:r>
            <a:r>
              <a:rPr lang="en-US" sz="8000" dirty="0">
                <a:solidFill>
                  <a:srgbClr val="AD0F6C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553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2"/>
          <p:cNvSpPr txBox="1">
            <a:spLocks noGrp="1"/>
          </p:cNvSpPr>
          <p:nvPr>
            <p:ph type="title" idx="4294967295"/>
          </p:nvPr>
        </p:nvSpPr>
        <p:spPr>
          <a:xfrm>
            <a:off x="371475" y="373689"/>
            <a:ext cx="10515600" cy="73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0E6B"/>
              </a:buClr>
              <a:buSzPts val="3600"/>
              <a:buFont typeface="Roboto"/>
              <a:buNone/>
            </a:pPr>
            <a:r>
              <a:rPr lang="en-US" sz="4800" b="1" dirty="0">
                <a:latin typeface="Roboto" panose="02000000000000000000" pitchFamily="2" charset="0"/>
                <a:ea typeface="Roboto" panose="02000000000000000000" pitchFamily="2" charset="0"/>
              </a:rPr>
              <a:t>Hyperconverged architecture</a:t>
            </a:r>
            <a:endParaRPr sz="4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43" name="Google Shape;343;p22"/>
          <p:cNvSpPr txBox="1"/>
          <p:nvPr/>
        </p:nvSpPr>
        <p:spPr>
          <a:xfrm>
            <a:off x="9054517" y="1473250"/>
            <a:ext cx="2768887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VMs/Apps</a:t>
            </a:r>
            <a:br>
              <a:rPr lang="en-US" sz="3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endParaRPr sz="14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4" name="Google Shape;344;p22"/>
          <p:cNvSpPr txBox="1"/>
          <p:nvPr/>
        </p:nvSpPr>
        <p:spPr>
          <a:xfrm>
            <a:off x="9054517" y="2354325"/>
            <a:ext cx="276888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Recovery Points</a:t>
            </a:r>
            <a:endParaRPr/>
          </a:p>
        </p:txBody>
      </p:sp>
      <p:pic>
        <p:nvPicPr>
          <p:cNvPr id="348" name="Google Shape;348;p22" descr="Calenda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75999" y="1308186"/>
            <a:ext cx="6840000" cy="54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22"/>
          <p:cNvSpPr/>
          <p:nvPr/>
        </p:nvSpPr>
        <p:spPr>
          <a:xfrm flipH="1">
            <a:off x="7921256" y="2622737"/>
            <a:ext cx="1499191" cy="382772"/>
          </a:xfrm>
          <a:custGeom>
            <a:avLst/>
            <a:gdLst/>
            <a:ahLst/>
            <a:cxnLst/>
            <a:rect l="l" t="t" r="r" b="b"/>
            <a:pathLst>
              <a:path w="1499191" h="382772" extrusionOk="0">
                <a:moveTo>
                  <a:pt x="1499191" y="382772"/>
                </a:moveTo>
                <a:lnTo>
                  <a:pt x="925032" y="0"/>
                </a:ln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oval" w="med" len="med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22"/>
          <p:cNvSpPr/>
          <p:nvPr/>
        </p:nvSpPr>
        <p:spPr>
          <a:xfrm flipH="1">
            <a:off x="7804299" y="1655260"/>
            <a:ext cx="2052084" cy="510362"/>
          </a:xfrm>
          <a:custGeom>
            <a:avLst/>
            <a:gdLst/>
            <a:ahLst/>
            <a:cxnLst/>
            <a:rect l="l" t="t" r="r" b="b"/>
            <a:pathLst>
              <a:path w="2052084" h="510362" extrusionOk="0">
                <a:moveTo>
                  <a:pt x="2052084" y="510362"/>
                </a:moveTo>
                <a:lnTo>
                  <a:pt x="1297172" y="0"/>
                </a:lnTo>
                <a:lnTo>
                  <a:pt x="0" y="10633"/>
                </a:ln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oval" w="med" len="med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333;p21">
            <a:extLst>
              <a:ext uri="{FF2B5EF4-FFF2-40B4-BE49-F238E27FC236}">
                <a16:creationId xmlns:a16="http://schemas.microsoft.com/office/drawing/2014/main" id="{531A2E93-63A6-A7BA-C7EE-54FEE78B15EA}"/>
              </a:ext>
            </a:extLst>
          </p:cNvPr>
          <p:cNvSpPr txBox="1"/>
          <p:nvPr/>
        </p:nvSpPr>
        <p:spPr>
          <a:xfrm>
            <a:off x="378350" y="3348420"/>
            <a:ext cx="175879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Storage</a:t>
            </a:r>
            <a:endParaRPr dirty="0"/>
          </a:p>
        </p:txBody>
      </p:sp>
      <p:sp>
        <p:nvSpPr>
          <p:cNvPr id="3" name="Google Shape;334;p21">
            <a:extLst>
              <a:ext uri="{FF2B5EF4-FFF2-40B4-BE49-F238E27FC236}">
                <a16:creationId xmlns:a16="http://schemas.microsoft.com/office/drawing/2014/main" id="{4DAF6293-83BA-A5E6-5F03-FCE1C76DCBCD}"/>
              </a:ext>
            </a:extLst>
          </p:cNvPr>
          <p:cNvSpPr/>
          <p:nvPr/>
        </p:nvSpPr>
        <p:spPr>
          <a:xfrm>
            <a:off x="2211572" y="3787409"/>
            <a:ext cx="1499191" cy="382772"/>
          </a:xfrm>
          <a:custGeom>
            <a:avLst/>
            <a:gdLst/>
            <a:ahLst/>
            <a:cxnLst/>
            <a:rect l="l" t="t" r="r" b="b"/>
            <a:pathLst>
              <a:path w="1499191" h="382772" extrusionOk="0">
                <a:moveTo>
                  <a:pt x="1499191" y="382772"/>
                </a:moveTo>
                <a:lnTo>
                  <a:pt x="925032" y="0"/>
                </a:ln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oval" w="med" len="med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330;p21">
            <a:extLst>
              <a:ext uri="{FF2B5EF4-FFF2-40B4-BE49-F238E27FC236}">
                <a16:creationId xmlns:a16="http://schemas.microsoft.com/office/drawing/2014/main" id="{56A90600-EC24-588F-B047-3177FCBBF58E}"/>
              </a:ext>
            </a:extLst>
          </p:cNvPr>
          <p:cNvSpPr txBox="1"/>
          <p:nvPr/>
        </p:nvSpPr>
        <p:spPr>
          <a:xfrm>
            <a:off x="346959" y="2992637"/>
            <a:ext cx="175879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Hypervisor</a:t>
            </a:r>
            <a:endParaRPr dirty="0"/>
          </a:p>
        </p:txBody>
      </p:sp>
      <p:sp>
        <p:nvSpPr>
          <p:cNvPr id="5" name="Google Shape;331;p21">
            <a:extLst>
              <a:ext uri="{FF2B5EF4-FFF2-40B4-BE49-F238E27FC236}">
                <a16:creationId xmlns:a16="http://schemas.microsoft.com/office/drawing/2014/main" id="{ABB153EC-DAD8-21AB-9C58-2F3C49370C59}"/>
              </a:ext>
            </a:extLst>
          </p:cNvPr>
          <p:cNvSpPr/>
          <p:nvPr/>
        </p:nvSpPr>
        <p:spPr>
          <a:xfrm>
            <a:off x="2180181" y="3245149"/>
            <a:ext cx="2286001" cy="925032"/>
          </a:xfrm>
          <a:custGeom>
            <a:avLst/>
            <a:gdLst/>
            <a:ahLst/>
            <a:cxnLst/>
            <a:rect l="l" t="t" r="r" b="b"/>
            <a:pathLst>
              <a:path w="2286001" h="925032" extrusionOk="0">
                <a:moveTo>
                  <a:pt x="2286001" y="925032"/>
                </a:moveTo>
                <a:lnTo>
                  <a:pt x="925032" y="0"/>
                </a:ln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oval" w="med" len="med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329;p21">
            <a:extLst>
              <a:ext uri="{FF2B5EF4-FFF2-40B4-BE49-F238E27FC236}">
                <a16:creationId xmlns:a16="http://schemas.microsoft.com/office/drawing/2014/main" id="{03915681-2E23-DA67-E8BC-16CB3749DCDD}"/>
              </a:ext>
            </a:extLst>
          </p:cNvPr>
          <p:cNvSpPr txBox="1"/>
          <p:nvPr/>
        </p:nvSpPr>
        <p:spPr>
          <a:xfrm>
            <a:off x="378350" y="1479606"/>
            <a:ext cx="183322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Syneto</a:t>
            </a:r>
            <a:r>
              <a:rPr lang="en-US" sz="2400" b="1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OS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Brixia</a:t>
            </a:r>
            <a:endParaRPr sz="24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" name="Google Shape;332;p21">
            <a:extLst>
              <a:ext uri="{FF2B5EF4-FFF2-40B4-BE49-F238E27FC236}">
                <a16:creationId xmlns:a16="http://schemas.microsoft.com/office/drawing/2014/main" id="{7F4B28D6-6744-0A12-ECE9-A7DCEDC26931}"/>
              </a:ext>
            </a:extLst>
          </p:cNvPr>
          <p:cNvSpPr/>
          <p:nvPr/>
        </p:nvSpPr>
        <p:spPr>
          <a:xfrm>
            <a:off x="2211573" y="1702883"/>
            <a:ext cx="3359890" cy="1648046"/>
          </a:xfrm>
          <a:custGeom>
            <a:avLst/>
            <a:gdLst/>
            <a:ahLst/>
            <a:cxnLst/>
            <a:rect l="l" t="t" r="r" b="b"/>
            <a:pathLst>
              <a:path w="3359890" h="1648046" extrusionOk="0">
                <a:moveTo>
                  <a:pt x="3359890" y="1648046"/>
                </a:moveTo>
                <a:lnTo>
                  <a:pt x="925032" y="0"/>
                </a:ln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oval" w="med" len="med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475;p35">
            <a:extLst>
              <a:ext uri="{FF2B5EF4-FFF2-40B4-BE49-F238E27FC236}">
                <a16:creationId xmlns:a16="http://schemas.microsoft.com/office/drawing/2014/main" id="{0FAC4FE0-45B8-6FEB-3C6E-B33F6B55DC6B}"/>
              </a:ext>
            </a:extLst>
          </p:cNvPr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1518" y="1241510"/>
            <a:ext cx="5143662" cy="2830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3"/>
          <p:cNvSpPr txBox="1">
            <a:spLocks noGrp="1"/>
          </p:cNvSpPr>
          <p:nvPr>
            <p:ph type="title" idx="4294967295"/>
          </p:nvPr>
        </p:nvSpPr>
        <p:spPr>
          <a:xfrm>
            <a:off x="371475" y="391873"/>
            <a:ext cx="10515600" cy="73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90000"/>
              </a:lnSpc>
              <a:buClr>
                <a:srgbClr val="1BDC77"/>
              </a:buClr>
              <a:buSzPts val="3200"/>
            </a:pPr>
            <a:r>
              <a:rPr lang="en-US" sz="4800" b="1" dirty="0">
                <a:solidFill>
                  <a:srgbClr val="1BDC77"/>
                </a:solidFill>
                <a:latin typeface="Roboto"/>
                <a:ea typeface="Roboto"/>
                <a:cs typeface="Roboto"/>
                <a:sym typeface="Roboto"/>
              </a:rPr>
              <a:t>Immutable Recovery Points (RP)</a:t>
            </a:r>
            <a:endParaRPr lang="en-US" sz="4800" dirty="0"/>
          </a:p>
        </p:txBody>
      </p:sp>
      <p:pic>
        <p:nvPicPr>
          <p:cNvPr id="357" name="Google Shape;357;p23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60485" y="1484313"/>
            <a:ext cx="5400000" cy="48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23"/>
          <p:cNvSpPr txBox="1"/>
          <p:nvPr/>
        </p:nvSpPr>
        <p:spPr>
          <a:xfrm>
            <a:off x="371475" y="1412875"/>
            <a:ext cx="5545138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Syneto</a:t>
            </a:r>
            <a:r>
              <a:rPr lang="en-US" sz="2400" b="1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OS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fornisce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un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numero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quasi-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infinito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di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punti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di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ripristino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che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permettono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qualsiasi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entità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di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dati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(VM, file share,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ecc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) di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essere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riportata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in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qualsiasi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punto del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passato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… </a:t>
            </a:r>
            <a:r>
              <a:rPr lang="en-US" sz="2400" b="1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Istantaneamente</a:t>
            </a:r>
            <a:r>
              <a:rPr lang="en-US" sz="24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Gli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RP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permettono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anche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la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creazione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di Clone 0-copy per Test &amp; Dev.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6"/>
          <p:cNvSpPr txBox="1">
            <a:spLocks noGrp="1"/>
          </p:cNvSpPr>
          <p:nvPr>
            <p:ph type="title" idx="4294967295"/>
          </p:nvPr>
        </p:nvSpPr>
        <p:spPr>
          <a:xfrm>
            <a:off x="371475" y="368300"/>
            <a:ext cx="10515600" cy="73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90000"/>
              </a:lnSpc>
              <a:buClr>
                <a:srgbClr val="1BDC77"/>
              </a:buClr>
              <a:buSzPts val="3200"/>
            </a:pPr>
            <a:r>
              <a:rPr lang="en-US" sz="4800" b="1" dirty="0">
                <a:solidFill>
                  <a:srgbClr val="1BDC77"/>
                </a:solidFill>
                <a:latin typeface="Roboto"/>
                <a:ea typeface="Roboto"/>
                <a:cs typeface="Roboto"/>
                <a:sym typeface="Roboto"/>
              </a:rPr>
              <a:t>Independent RP Chain</a:t>
            </a:r>
            <a:endParaRPr lang="en-US" sz="4800" dirty="0"/>
          </a:p>
        </p:txBody>
      </p:sp>
      <p:pic>
        <p:nvPicPr>
          <p:cNvPr id="381" name="Google Shape;381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60485" y="1484313"/>
            <a:ext cx="5400000" cy="48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26"/>
          <p:cNvSpPr txBox="1"/>
          <p:nvPr/>
        </p:nvSpPr>
        <p:spPr>
          <a:xfrm>
            <a:off x="371475" y="1427868"/>
            <a:ext cx="5545138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Rispetto al backup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tradizionale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Recovery Point (RP) di Syneto</a:t>
            </a:r>
            <a:r>
              <a:rPr lang="en-US" sz="24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OS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sono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sempre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incrementali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e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indipendenti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b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b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Questo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significa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che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non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hanno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bisogno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di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consolidamento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(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famoso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full backup), al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contrario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dei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backup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tradizionali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4"/>
          <p:cNvSpPr txBox="1">
            <a:spLocks noGrp="1"/>
          </p:cNvSpPr>
          <p:nvPr>
            <p:ph type="title" idx="4294967295"/>
          </p:nvPr>
        </p:nvSpPr>
        <p:spPr>
          <a:xfrm>
            <a:off x="371475" y="368300"/>
            <a:ext cx="10515600" cy="73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90000"/>
              </a:lnSpc>
              <a:buClr>
                <a:srgbClr val="1BDC77"/>
              </a:buClr>
              <a:buSzPts val="3200"/>
            </a:pPr>
            <a:r>
              <a:rPr lang="en-US" sz="4800" b="1" dirty="0">
                <a:solidFill>
                  <a:srgbClr val="1BDC77"/>
                </a:solidFill>
                <a:latin typeface="Roboto"/>
                <a:ea typeface="Roboto"/>
                <a:cs typeface="Roboto"/>
                <a:sym typeface="Roboto"/>
              </a:rPr>
              <a:t>Hidden Physical Storage</a:t>
            </a:r>
            <a:endParaRPr lang="en-US" sz="4800" dirty="0"/>
          </a:p>
        </p:txBody>
      </p:sp>
      <p:pic>
        <p:nvPicPr>
          <p:cNvPr id="365" name="Google Shape;365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60485" y="1484313"/>
            <a:ext cx="5400000" cy="48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24"/>
          <p:cNvSpPr txBox="1"/>
          <p:nvPr/>
        </p:nvSpPr>
        <p:spPr>
          <a:xfrm>
            <a:off x="371475" y="1412875"/>
            <a:ext cx="5545138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Lo storage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fisico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è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nascosto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quindi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invisibile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per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qualsiasi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i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«malicious»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software o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attacco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hacker,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anche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se la rete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è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stata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penetrata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b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b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contrario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del data protection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tradizionale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dove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backup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ed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loro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storage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sono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sempre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disponibili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in rete.</a:t>
            </a: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5"/>
          <p:cNvSpPr txBox="1">
            <a:spLocks noGrp="1"/>
          </p:cNvSpPr>
          <p:nvPr>
            <p:ph type="title" idx="4294967295"/>
          </p:nvPr>
        </p:nvSpPr>
        <p:spPr>
          <a:xfrm>
            <a:off x="371475" y="368300"/>
            <a:ext cx="10515600" cy="73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90000"/>
              </a:lnSpc>
              <a:buClr>
                <a:srgbClr val="1BDC77"/>
              </a:buClr>
              <a:buSzPts val="3200"/>
            </a:pPr>
            <a:r>
              <a:rPr lang="en-US" sz="4800" b="1" dirty="0">
                <a:solidFill>
                  <a:srgbClr val="1BDC77"/>
                </a:solidFill>
                <a:latin typeface="Roboto"/>
                <a:ea typeface="Roboto"/>
                <a:cs typeface="Roboto"/>
                <a:sym typeface="Roboto"/>
              </a:rPr>
              <a:t>Logical Air Gap</a:t>
            </a:r>
            <a:endParaRPr lang="en-US" sz="4800" dirty="0"/>
          </a:p>
        </p:txBody>
      </p:sp>
      <p:pic>
        <p:nvPicPr>
          <p:cNvPr id="373" name="Google Shape;373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60485" y="1484313"/>
            <a:ext cx="5400000" cy="48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25"/>
          <p:cNvSpPr txBox="1"/>
          <p:nvPr/>
        </p:nvSpPr>
        <p:spPr>
          <a:xfrm>
            <a:off x="371475" y="1427868"/>
            <a:ext cx="5545138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Per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fornire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il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massimo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livello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di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protezione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per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dati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Syneto</a:t>
            </a:r>
            <a:r>
              <a:rPr lang="en-US" sz="24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OS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crea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una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separazione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logica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tra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lo storage e le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applicazioni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Un’applicazione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compromessa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non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può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in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nessun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modo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inficiare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dati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contrario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dei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i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«tape»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tradizionali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che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si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mettono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in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cassetta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di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sicurezza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60485" y="1484313"/>
            <a:ext cx="5400000" cy="48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27"/>
          <p:cNvSpPr txBox="1"/>
          <p:nvPr/>
        </p:nvSpPr>
        <p:spPr>
          <a:xfrm>
            <a:off x="371474" y="1417898"/>
            <a:ext cx="5724525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Essendo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una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piattaforma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iperconvergente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HYPER Echo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unifica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tutta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la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gestione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dei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dati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secondari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loro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processi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e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ciclo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di vita in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un’unica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interfaccia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moderna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e molto semplice da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utilizzare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b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b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Nelle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infrastrutture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tradizionali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l’IT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Manager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deve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gestire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ogni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componente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dirty="0"/>
          </a:p>
        </p:txBody>
      </p:sp>
      <p:sp>
        <p:nvSpPr>
          <p:cNvPr id="2" name="Google Shape;380;p26">
            <a:extLst>
              <a:ext uri="{FF2B5EF4-FFF2-40B4-BE49-F238E27FC236}">
                <a16:creationId xmlns:a16="http://schemas.microsoft.com/office/drawing/2014/main" id="{C5EEB61B-E1E8-77E3-9309-F04AD40D72E1}"/>
              </a:ext>
            </a:extLst>
          </p:cNvPr>
          <p:cNvSpPr txBox="1">
            <a:spLocks/>
          </p:cNvSpPr>
          <p:nvPr/>
        </p:nvSpPr>
        <p:spPr>
          <a:xfrm>
            <a:off x="371475" y="368300"/>
            <a:ext cx="10515600" cy="73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lnSpc>
                <a:spcPct val="90000"/>
              </a:lnSpc>
              <a:buClr>
                <a:srgbClr val="1BDC77"/>
              </a:buClr>
              <a:buSzPts val="3200"/>
            </a:pPr>
            <a:r>
              <a:rPr lang="en-US" sz="4800" b="1" dirty="0">
                <a:solidFill>
                  <a:srgbClr val="1BDC77"/>
                </a:solidFill>
                <a:latin typeface="Roboto"/>
                <a:ea typeface="Roboto"/>
                <a:cs typeface="Roboto"/>
                <a:sym typeface="Roboto"/>
              </a:rPr>
              <a:t>Single UI Data Management</a:t>
            </a:r>
            <a:endParaRPr lang="en-US" sz="48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60485" y="1484313"/>
            <a:ext cx="5400000" cy="48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28"/>
          <p:cNvSpPr txBox="1"/>
          <p:nvPr/>
        </p:nvSpPr>
        <p:spPr>
          <a:xfrm>
            <a:off x="371475" y="1416579"/>
            <a:ext cx="5545138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Syneto</a:t>
            </a:r>
            <a:r>
              <a:rPr lang="en-US" sz="2400" b="1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OS</a:t>
            </a:r>
            <a:r>
              <a:rPr lang="en-US" sz="24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Brixia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l’utente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non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deve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impostare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manualmente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backup,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scegliendo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frequenza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data e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ora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b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b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Serve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specificare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solo il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livello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di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protezione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desiderato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 Il ML a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bordo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gestisce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tutti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processi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e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riporta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risultati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ottenuti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ed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eventuali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suggerimenti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all'utente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dirty="0"/>
          </a:p>
        </p:txBody>
      </p:sp>
      <p:sp>
        <p:nvSpPr>
          <p:cNvPr id="2" name="Google Shape;380;p26">
            <a:extLst>
              <a:ext uri="{FF2B5EF4-FFF2-40B4-BE49-F238E27FC236}">
                <a16:creationId xmlns:a16="http://schemas.microsoft.com/office/drawing/2014/main" id="{D326C567-5048-2837-7A74-37B2D68F7A34}"/>
              </a:ext>
            </a:extLst>
          </p:cNvPr>
          <p:cNvSpPr txBox="1">
            <a:spLocks/>
          </p:cNvSpPr>
          <p:nvPr/>
        </p:nvSpPr>
        <p:spPr>
          <a:xfrm>
            <a:off x="371475" y="368300"/>
            <a:ext cx="10515600" cy="73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lnSpc>
                <a:spcPct val="90000"/>
              </a:lnSpc>
              <a:buClr>
                <a:srgbClr val="1BDC77"/>
              </a:buClr>
              <a:buSzPts val="3200"/>
            </a:pPr>
            <a:r>
              <a:rPr lang="en-US" sz="4800" b="1" dirty="0">
                <a:solidFill>
                  <a:srgbClr val="1BDC77"/>
                </a:solidFill>
                <a:latin typeface="Roboto"/>
                <a:ea typeface="Roboto"/>
                <a:cs typeface="Roboto"/>
                <a:sym typeface="Roboto"/>
              </a:rPr>
              <a:t>ML-powered SLA Policies</a:t>
            </a:r>
            <a:endParaRPr lang="en-US" sz="4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8BA5254A-3460-8CEA-BED7-BDFF5F9D6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350" y="393808"/>
            <a:ext cx="10515600" cy="731730"/>
          </a:xfrm>
        </p:spPr>
        <p:txBody>
          <a:bodyPr>
            <a:noAutofit/>
          </a:bodyPr>
          <a:lstStyle/>
          <a:p>
            <a:r>
              <a:rPr lang="en-US" sz="4800" dirty="0" err="1">
                <a:solidFill>
                  <a:srgbClr val="1BDC77"/>
                </a:solidFill>
                <a:sym typeface="Arial"/>
              </a:rPr>
              <a:t>Protezione</a:t>
            </a:r>
            <a:r>
              <a:rPr lang="en-US" sz="4800" dirty="0">
                <a:solidFill>
                  <a:srgbClr val="1BDC77"/>
                </a:solidFill>
                <a:sym typeface="Arial"/>
              </a:rPr>
              <a:t> </a:t>
            </a:r>
            <a:r>
              <a:rPr lang="en-US" sz="4800" dirty="0" err="1">
                <a:solidFill>
                  <a:srgbClr val="1BDC77"/>
                </a:solidFill>
                <a:sym typeface="Arial"/>
              </a:rPr>
              <a:t>delle</a:t>
            </a:r>
            <a:r>
              <a:rPr lang="en-US" sz="4800" dirty="0">
                <a:solidFill>
                  <a:srgbClr val="1BDC77"/>
                </a:solidFill>
                <a:sym typeface="Arial"/>
              </a:rPr>
              <a:t>  VM</a:t>
            </a:r>
          </a:p>
        </p:txBody>
      </p:sp>
      <p:sp>
        <p:nvSpPr>
          <p:cNvPr id="27" name="Title 2">
            <a:extLst>
              <a:ext uri="{FF2B5EF4-FFF2-40B4-BE49-F238E27FC236}">
                <a16:creationId xmlns:a16="http://schemas.microsoft.com/office/drawing/2014/main" id="{AC9A7FB4-6BA9-5191-0227-2B7EEBD6E88F}"/>
              </a:ext>
            </a:extLst>
          </p:cNvPr>
          <p:cNvSpPr txBox="1">
            <a:spLocks/>
          </p:cNvSpPr>
          <p:nvPr/>
        </p:nvSpPr>
        <p:spPr>
          <a:xfrm>
            <a:off x="378350" y="856675"/>
            <a:ext cx="10515600" cy="7317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AD0E6B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7" name="Picture 6" descr="A picture containing text, computer&#10;&#10;Description automatically generated">
            <a:extLst>
              <a:ext uri="{FF2B5EF4-FFF2-40B4-BE49-F238E27FC236}">
                <a16:creationId xmlns:a16="http://schemas.microsoft.com/office/drawing/2014/main" id="{C5728B0C-2D7B-A239-7942-7C39F2B1B1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0623" y="2197384"/>
            <a:ext cx="2755981" cy="210082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8C4C767-88BB-C418-7548-A066C517F730}"/>
              </a:ext>
            </a:extLst>
          </p:cNvPr>
          <p:cNvGrpSpPr/>
          <p:nvPr/>
        </p:nvGrpSpPr>
        <p:grpSpPr>
          <a:xfrm>
            <a:off x="7569702" y="856675"/>
            <a:ext cx="3437821" cy="3096274"/>
            <a:chOff x="5808204" y="2644808"/>
            <a:chExt cx="3951746" cy="355914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27B7B3-4E8B-8197-70FA-2CF396F9F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08204" y="3211032"/>
              <a:ext cx="3951746" cy="299291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C1E2948-CBD0-EF12-196E-26883D5CB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08204" y="2927920"/>
              <a:ext cx="3951746" cy="299291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E759C06-065E-EB02-C277-6499B4094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08204" y="2644808"/>
              <a:ext cx="3951746" cy="2992917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33B1136-C535-3BEE-0F25-1E18C0897D6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558" y="1399572"/>
            <a:ext cx="3500730" cy="2864234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06ADAC3-968B-EAAC-1611-F32F9D10B2DD}"/>
              </a:ext>
            </a:extLst>
          </p:cNvPr>
          <p:cNvCxnSpPr>
            <a:cxnSpLocks/>
          </p:cNvCxnSpPr>
          <p:nvPr/>
        </p:nvCxnSpPr>
        <p:spPr>
          <a:xfrm flipH="1">
            <a:off x="3151163" y="2148976"/>
            <a:ext cx="4759460" cy="0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2198BD2-8205-E08B-B619-761B18672712}"/>
              </a:ext>
            </a:extLst>
          </p:cNvPr>
          <p:cNvSpPr txBox="1"/>
          <p:nvPr/>
        </p:nvSpPr>
        <p:spPr>
          <a:xfrm>
            <a:off x="453266" y="4433929"/>
            <a:ext cx="3548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Rete di management separata e </a:t>
            </a:r>
            <a:r>
              <a:rPr lang="en-US" sz="1400" dirty="0" err="1"/>
              <a:t>protetta</a:t>
            </a:r>
            <a:endParaRPr lang="en-US" sz="1400" dirty="0"/>
          </a:p>
          <a:p>
            <a:endParaRPr lang="en-US" sz="14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CFAAFD8-AC97-DD5E-C2F0-0D1199EB960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9172" y="4217212"/>
            <a:ext cx="1000229" cy="66485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BC5F4F3-DDF6-1130-64DB-8698CDC96965}"/>
              </a:ext>
            </a:extLst>
          </p:cNvPr>
          <p:cNvSpPr txBox="1"/>
          <p:nvPr/>
        </p:nvSpPr>
        <p:spPr>
          <a:xfrm>
            <a:off x="5217246" y="1407802"/>
            <a:ext cx="2238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10Gbps Ethernet</a:t>
            </a:r>
            <a:br>
              <a:rPr lang="en-US" sz="1600" b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Backup Network / VLAN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9DCEDDA-FD5F-7D0D-A767-CD6A5576BCD6}"/>
              </a:ext>
            </a:extLst>
          </p:cNvPr>
          <p:cNvCxnSpPr>
            <a:cxnSpLocks/>
          </p:cNvCxnSpPr>
          <p:nvPr/>
        </p:nvCxnSpPr>
        <p:spPr>
          <a:xfrm flipH="1">
            <a:off x="3151163" y="2404812"/>
            <a:ext cx="4759460" cy="0"/>
          </a:xfrm>
          <a:prstGeom prst="straightConnector1">
            <a:avLst/>
          </a:prstGeom>
          <a:ln w="76200">
            <a:solidFill>
              <a:srgbClr val="AE0E6B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234B681-3F67-3233-8378-7B4EC1E8F6F1}"/>
              </a:ext>
            </a:extLst>
          </p:cNvPr>
          <p:cNvSpPr txBox="1"/>
          <p:nvPr/>
        </p:nvSpPr>
        <p:spPr>
          <a:xfrm>
            <a:off x="5226058" y="2599479"/>
            <a:ext cx="12352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AD0E6B"/>
                </a:solidFill>
              </a:rPr>
              <a:t>Data Replication</a:t>
            </a:r>
          </a:p>
        </p:txBody>
      </p:sp>
      <p:pic>
        <p:nvPicPr>
          <p:cNvPr id="1038" name="Picture 14" descr="Computer - Free computer icons">
            <a:extLst>
              <a:ext uri="{FF2B5EF4-FFF2-40B4-BE49-F238E27FC236}">
                <a16:creationId xmlns:a16="http://schemas.microsoft.com/office/drawing/2014/main" id="{16FA50BA-AB4A-113F-9C6E-42061D858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772092" y="4975959"/>
            <a:ext cx="893507" cy="89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484AE17-7D17-93FF-BEF6-0EA50C021BF7}"/>
              </a:ext>
            </a:extLst>
          </p:cNvPr>
          <p:cNvSpPr txBox="1"/>
          <p:nvPr/>
        </p:nvSpPr>
        <p:spPr>
          <a:xfrm>
            <a:off x="6772092" y="5997794"/>
            <a:ext cx="1018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Jump Station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47CDAB9-3305-461C-0669-5DC85639E10E}"/>
              </a:ext>
            </a:extLst>
          </p:cNvPr>
          <p:cNvCxnSpPr>
            <a:cxnSpLocks/>
          </p:cNvCxnSpPr>
          <p:nvPr/>
        </p:nvCxnSpPr>
        <p:spPr>
          <a:xfrm flipH="1" flipV="1">
            <a:off x="4954282" y="4882070"/>
            <a:ext cx="1685669" cy="180446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C7015D2-140B-CA35-74DF-B323FEA40013}"/>
              </a:ext>
            </a:extLst>
          </p:cNvPr>
          <p:cNvCxnSpPr>
            <a:cxnSpLocks/>
          </p:cNvCxnSpPr>
          <p:nvPr/>
        </p:nvCxnSpPr>
        <p:spPr>
          <a:xfrm flipH="1" flipV="1">
            <a:off x="4954282" y="4882070"/>
            <a:ext cx="1091465" cy="1340734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FC3736E2-F4DD-EEE8-ACDD-012768BE36AD}"/>
              </a:ext>
            </a:extLst>
          </p:cNvPr>
          <p:cNvSpPr txBox="1"/>
          <p:nvPr/>
        </p:nvSpPr>
        <p:spPr>
          <a:xfrm>
            <a:off x="5804093" y="6295655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VPN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7A26688-0679-7A85-86E8-26BF8EE6E088}"/>
              </a:ext>
            </a:extLst>
          </p:cNvPr>
          <p:cNvSpPr txBox="1"/>
          <p:nvPr/>
        </p:nvSpPr>
        <p:spPr>
          <a:xfrm>
            <a:off x="8008946" y="4217212"/>
            <a:ext cx="2110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Infrastruttura</a:t>
            </a:r>
            <a:r>
              <a:rPr lang="en-US" sz="1400" dirty="0"/>
              <a:t>  </a:t>
            </a:r>
            <a:r>
              <a:rPr lang="en-US" sz="1400" dirty="0" err="1"/>
              <a:t>primaria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04053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8BA5254A-3460-8CEA-BED7-BDFF5F9D6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350" y="371238"/>
            <a:ext cx="10515600" cy="731730"/>
          </a:xfrm>
        </p:spPr>
        <p:txBody>
          <a:bodyPr>
            <a:normAutofit fontScale="90000"/>
          </a:bodyPr>
          <a:lstStyle/>
          <a:p>
            <a:r>
              <a:rPr lang="en-US" sz="4800" dirty="0" err="1">
                <a:solidFill>
                  <a:srgbClr val="1BDC77"/>
                </a:solidFill>
                <a:sym typeface="Arial"/>
              </a:rPr>
              <a:t>Ripristino</a:t>
            </a:r>
            <a:r>
              <a:rPr lang="en-US" sz="4800" dirty="0">
                <a:solidFill>
                  <a:srgbClr val="1BDC77"/>
                </a:solidFill>
                <a:sym typeface="Arial"/>
              </a:rPr>
              <a:t> </a:t>
            </a:r>
            <a:r>
              <a:rPr lang="en-US" sz="4800" dirty="0" err="1">
                <a:solidFill>
                  <a:srgbClr val="1BDC77"/>
                </a:solidFill>
                <a:sym typeface="Arial"/>
              </a:rPr>
              <a:t>delle</a:t>
            </a:r>
            <a:r>
              <a:rPr lang="en-US" sz="4800" dirty="0">
                <a:solidFill>
                  <a:srgbClr val="1BDC77"/>
                </a:solidFill>
                <a:sym typeface="Arial"/>
              </a:rPr>
              <a:t> VM</a:t>
            </a:r>
          </a:p>
        </p:txBody>
      </p:sp>
      <p:sp>
        <p:nvSpPr>
          <p:cNvPr id="27" name="Title 2">
            <a:extLst>
              <a:ext uri="{FF2B5EF4-FFF2-40B4-BE49-F238E27FC236}">
                <a16:creationId xmlns:a16="http://schemas.microsoft.com/office/drawing/2014/main" id="{AC9A7FB4-6BA9-5191-0227-2B7EEBD6E88F}"/>
              </a:ext>
            </a:extLst>
          </p:cNvPr>
          <p:cNvSpPr txBox="1">
            <a:spLocks/>
          </p:cNvSpPr>
          <p:nvPr/>
        </p:nvSpPr>
        <p:spPr>
          <a:xfrm>
            <a:off x="378350" y="856675"/>
            <a:ext cx="10515600" cy="7317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AD0E6B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7" name="Picture 6" descr="A picture containing text, computer&#10;&#10;Description automatically generated">
            <a:extLst>
              <a:ext uri="{FF2B5EF4-FFF2-40B4-BE49-F238E27FC236}">
                <a16:creationId xmlns:a16="http://schemas.microsoft.com/office/drawing/2014/main" id="{C5728B0C-2D7B-A239-7942-7C39F2B1B1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0623" y="2197384"/>
            <a:ext cx="2755981" cy="210082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8C4C767-88BB-C418-7548-A066C517F730}"/>
              </a:ext>
            </a:extLst>
          </p:cNvPr>
          <p:cNvGrpSpPr/>
          <p:nvPr/>
        </p:nvGrpSpPr>
        <p:grpSpPr>
          <a:xfrm>
            <a:off x="7569702" y="856675"/>
            <a:ext cx="3437821" cy="3096274"/>
            <a:chOff x="5808204" y="2644808"/>
            <a:chExt cx="3951746" cy="355914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27B7B3-4E8B-8197-70FA-2CF396F9F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08204" y="3211032"/>
              <a:ext cx="3951746" cy="299291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C1E2948-CBD0-EF12-196E-26883D5CB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08204" y="2927920"/>
              <a:ext cx="3951746" cy="299291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E759C06-065E-EB02-C277-6499B4094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08204" y="2644808"/>
              <a:ext cx="3951746" cy="2992917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33B1136-C535-3BEE-0F25-1E18C0897D6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96" y="1588405"/>
            <a:ext cx="3500730" cy="2864234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06ADAC3-968B-EAAC-1611-F32F9D10B2DD}"/>
              </a:ext>
            </a:extLst>
          </p:cNvPr>
          <p:cNvCxnSpPr>
            <a:cxnSpLocks/>
          </p:cNvCxnSpPr>
          <p:nvPr/>
        </p:nvCxnSpPr>
        <p:spPr>
          <a:xfrm flipH="1">
            <a:off x="3151163" y="2148976"/>
            <a:ext cx="4759460" cy="0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2198BD2-8205-E08B-B619-761B18672712}"/>
              </a:ext>
            </a:extLst>
          </p:cNvPr>
          <p:cNvSpPr txBox="1"/>
          <p:nvPr/>
        </p:nvSpPr>
        <p:spPr>
          <a:xfrm>
            <a:off x="620509" y="4977872"/>
            <a:ext cx="3500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Rete di management separata e </a:t>
            </a:r>
            <a:r>
              <a:rPr lang="en-US" sz="1400" dirty="0" err="1"/>
              <a:t>protetta</a:t>
            </a:r>
            <a:endParaRPr lang="en-US" sz="14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CFAAFD8-AC97-DD5E-C2F0-0D1199EB960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9172" y="4217212"/>
            <a:ext cx="1000229" cy="66485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BC5F4F3-DDF6-1130-64DB-8698CDC96965}"/>
              </a:ext>
            </a:extLst>
          </p:cNvPr>
          <p:cNvSpPr txBox="1"/>
          <p:nvPr/>
        </p:nvSpPr>
        <p:spPr>
          <a:xfrm>
            <a:off x="5217246" y="1407802"/>
            <a:ext cx="2238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10Gbps Ethernet</a:t>
            </a:r>
            <a:br>
              <a:rPr lang="en-US" sz="1600" b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Backup Network / VLAN</a:t>
            </a:r>
          </a:p>
        </p:txBody>
      </p:sp>
      <p:pic>
        <p:nvPicPr>
          <p:cNvPr id="1038" name="Picture 14" descr="Computer - Free computer icons">
            <a:extLst>
              <a:ext uri="{FF2B5EF4-FFF2-40B4-BE49-F238E27FC236}">
                <a16:creationId xmlns:a16="http://schemas.microsoft.com/office/drawing/2014/main" id="{16FA50BA-AB4A-113F-9C6E-42061D858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772092" y="4975959"/>
            <a:ext cx="893507" cy="89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484AE17-7D17-93FF-BEF6-0EA50C021BF7}"/>
              </a:ext>
            </a:extLst>
          </p:cNvPr>
          <p:cNvSpPr txBox="1"/>
          <p:nvPr/>
        </p:nvSpPr>
        <p:spPr>
          <a:xfrm>
            <a:off x="6772092" y="5997794"/>
            <a:ext cx="1018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Jump Station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47CDAB9-3305-461C-0669-5DC85639E10E}"/>
              </a:ext>
            </a:extLst>
          </p:cNvPr>
          <p:cNvCxnSpPr>
            <a:cxnSpLocks/>
          </p:cNvCxnSpPr>
          <p:nvPr/>
        </p:nvCxnSpPr>
        <p:spPr>
          <a:xfrm flipH="1" flipV="1">
            <a:off x="4954282" y="4882070"/>
            <a:ext cx="1685669" cy="180446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C7015D2-140B-CA35-74DF-B323FEA40013}"/>
              </a:ext>
            </a:extLst>
          </p:cNvPr>
          <p:cNvCxnSpPr>
            <a:cxnSpLocks/>
          </p:cNvCxnSpPr>
          <p:nvPr/>
        </p:nvCxnSpPr>
        <p:spPr>
          <a:xfrm flipH="1" flipV="1">
            <a:off x="4954282" y="4882070"/>
            <a:ext cx="1091465" cy="1340734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FC3736E2-F4DD-EEE8-ACDD-012768BE36AD}"/>
              </a:ext>
            </a:extLst>
          </p:cNvPr>
          <p:cNvSpPr txBox="1"/>
          <p:nvPr/>
        </p:nvSpPr>
        <p:spPr>
          <a:xfrm>
            <a:off x="5804093" y="6295655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VPN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7A26688-0679-7A85-86E8-26BF8EE6E088}"/>
              </a:ext>
            </a:extLst>
          </p:cNvPr>
          <p:cNvSpPr txBox="1"/>
          <p:nvPr/>
        </p:nvSpPr>
        <p:spPr>
          <a:xfrm>
            <a:off x="7910623" y="4177718"/>
            <a:ext cx="2110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Infrastruttura</a:t>
            </a:r>
            <a:r>
              <a:rPr lang="en-US" sz="1400" dirty="0"/>
              <a:t>  </a:t>
            </a:r>
            <a:r>
              <a:rPr lang="en-US" sz="1400" dirty="0" err="1"/>
              <a:t>primaria</a:t>
            </a:r>
            <a:endParaRPr lang="en-US" sz="1400" dirty="0"/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2CFC2856-4C71-7B73-56F1-0C75779475CE}"/>
              </a:ext>
            </a:extLst>
          </p:cNvPr>
          <p:cNvSpPr/>
          <p:nvPr/>
        </p:nvSpPr>
        <p:spPr>
          <a:xfrm rot="8590427">
            <a:off x="2232763" y="-2807709"/>
            <a:ext cx="7499127" cy="5615417"/>
          </a:xfrm>
          <a:prstGeom prst="arc">
            <a:avLst>
              <a:gd name="adj1" fmla="val 16229084"/>
              <a:gd name="adj2" fmla="val 0"/>
            </a:avLst>
          </a:prstGeom>
          <a:ln w="47625">
            <a:solidFill>
              <a:srgbClr val="AD0E6B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DA0B21-3ED7-540E-63C0-EEB68FB48A0F}"/>
              </a:ext>
            </a:extLst>
          </p:cNvPr>
          <p:cNvSpPr txBox="1"/>
          <p:nvPr/>
        </p:nvSpPr>
        <p:spPr>
          <a:xfrm>
            <a:off x="5171848" y="2590519"/>
            <a:ext cx="1250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AD0E6B"/>
                </a:solidFill>
              </a:rPr>
              <a:t>Storage </a:t>
            </a:r>
            <a:r>
              <a:rPr lang="en-US" sz="1200" b="1" dirty="0" err="1">
                <a:solidFill>
                  <a:srgbClr val="AD0E6B"/>
                </a:solidFill>
              </a:rPr>
              <a:t>vMotion</a:t>
            </a:r>
            <a:endParaRPr lang="en-US" sz="1200" b="1" dirty="0">
              <a:solidFill>
                <a:srgbClr val="AD0E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395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8BA5254A-3460-8CEA-BED7-BDFF5F9D6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350" y="393808"/>
            <a:ext cx="10515600" cy="73173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1BDC77"/>
                </a:solidFill>
                <a:sym typeface="Arial"/>
              </a:rPr>
              <a:t>Replica Offsite</a:t>
            </a:r>
          </a:p>
        </p:txBody>
      </p:sp>
      <p:sp>
        <p:nvSpPr>
          <p:cNvPr id="27" name="Title 2">
            <a:extLst>
              <a:ext uri="{FF2B5EF4-FFF2-40B4-BE49-F238E27FC236}">
                <a16:creationId xmlns:a16="http://schemas.microsoft.com/office/drawing/2014/main" id="{AC9A7FB4-6BA9-5191-0227-2B7EEBD6E88F}"/>
              </a:ext>
            </a:extLst>
          </p:cNvPr>
          <p:cNvSpPr txBox="1">
            <a:spLocks/>
          </p:cNvSpPr>
          <p:nvPr/>
        </p:nvSpPr>
        <p:spPr>
          <a:xfrm>
            <a:off x="378350" y="856675"/>
            <a:ext cx="10515600" cy="7317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AD0E6B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33B1136-C535-3BEE-0F25-1E18C0897D6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093" y="1685407"/>
            <a:ext cx="3500730" cy="2864234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06ADAC3-968B-EAAC-1611-F32F9D10B2DD}"/>
              </a:ext>
            </a:extLst>
          </p:cNvPr>
          <p:cNvCxnSpPr>
            <a:cxnSpLocks/>
          </p:cNvCxnSpPr>
          <p:nvPr/>
        </p:nvCxnSpPr>
        <p:spPr>
          <a:xfrm flipH="1">
            <a:off x="3151163" y="2148976"/>
            <a:ext cx="4759460" cy="0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2198BD2-8205-E08B-B619-761B18672712}"/>
              </a:ext>
            </a:extLst>
          </p:cNvPr>
          <p:cNvSpPr txBox="1"/>
          <p:nvPr/>
        </p:nvSpPr>
        <p:spPr>
          <a:xfrm>
            <a:off x="752534" y="4436881"/>
            <a:ext cx="2110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Secondary Datacenter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C5F4F3-DDF6-1130-64DB-8698CDC96965}"/>
              </a:ext>
            </a:extLst>
          </p:cNvPr>
          <p:cNvSpPr txBox="1"/>
          <p:nvPr/>
        </p:nvSpPr>
        <p:spPr>
          <a:xfrm>
            <a:off x="6026346" y="1407802"/>
            <a:ext cx="10183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WAN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9DCEDDA-FD5F-7D0D-A767-CD6A5576BCD6}"/>
              </a:ext>
            </a:extLst>
          </p:cNvPr>
          <p:cNvCxnSpPr>
            <a:cxnSpLocks/>
          </p:cNvCxnSpPr>
          <p:nvPr/>
        </p:nvCxnSpPr>
        <p:spPr>
          <a:xfrm flipH="1">
            <a:off x="3151163" y="2404812"/>
            <a:ext cx="4759460" cy="0"/>
          </a:xfrm>
          <a:prstGeom prst="straightConnector1">
            <a:avLst/>
          </a:prstGeom>
          <a:ln w="76200">
            <a:solidFill>
              <a:srgbClr val="AE0E6B"/>
            </a:solidFill>
            <a:prstDash val="solid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234B681-3F67-3233-8378-7B4EC1E8F6F1}"/>
              </a:ext>
            </a:extLst>
          </p:cNvPr>
          <p:cNvSpPr txBox="1"/>
          <p:nvPr/>
        </p:nvSpPr>
        <p:spPr>
          <a:xfrm>
            <a:off x="5226058" y="2599479"/>
            <a:ext cx="1235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AD0E6B"/>
                </a:solidFill>
              </a:rPr>
              <a:t>WAN Optimized</a:t>
            </a:r>
            <a:br>
              <a:rPr lang="en-US" sz="1200" b="1" dirty="0">
                <a:solidFill>
                  <a:srgbClr val="AD0E6B"/>
                </a:solidFill>
              </a:rPr>
            </a:br>
            <a:r>
              <a:rPr lang="en-US" sz="1200" b="1" dirty="0">
                <a:solidFill>
                  <a:srgbClr val="AD0E6B"/>
                </a:solidFill>
              </a:rPr>
              <a:t>Data Replication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7A26688-0679-7A85-86E8-26BF8EE6E088}"/>
              </a:ext>
            </a:extLst>
          </p:cNvPr>
          <p:cNvSpPr txBox="1"/>
          <p:nvPr/>
        </p:nvSpPr>
        <p:spPr>
          <a:xfrm>
            <a:off x="9288612" y="4118990"/>
            <a:ext cx="2110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Infra </a:t>
            </a:r>
            <a:r>
              <a:rPr lang="en-US" sz="1400" dirty="0" err="1"/>
              <a:t>primaria</a:t>
            </a:r>
            <a:endParaRPr lang="en-US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0CB04D-FA0E-E7FD-931C-BBE64E50C9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477" y="1635385"/>
            <a:ext cx="3500730" cy="28642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2D101A-CC0C-130D-6558-F1B25C3CF084}"/>
              </a:ext>
            </a:extLst>
          </p:cNvPr>
          <p:cNvSpPr txBox="1"/>
          <p:nvPr/>
        </p:nvSpPr>
        <p:spPr>
          <a:xfrm>
            <a:off x="7384397" y="4499619"/>
            <a:ext cx="2110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Primary Datacenter</a:t>
            </a:r>
          </a:p>
        </p:txBody>
      </p:sp>
    </p:spTree>
    <p:extLst>
      <p:ext uri="{BB962C8B-B14F-4D97-AF65-F5344CB8AC3E}">
        <p14:creationId xmlns:p14="http://schemas.microsoft.com/office/powerpoint/2010/main" val="4214761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6"/>
          <p:cNvSpPr/>
          <p:nvPr/>
        </p:nvSpPr>
        <p:spPr>
          <a:xfrm>
            <a:off x="0" y="5039139"/>
            <a:ext cx="12192000" cy="18188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6"/>
          <p:cNvSpPr txBox="1">
            <a:spLocks noGrp="1"/>
          </p:cNvSpPr>
          <p:nvPr>
            <p:ph type="title" idx="4294967295"/>
          </p:nvPr>
        </p:nvSpPr>
        <p:spPr>
          <a:xfrm>
            <a:off x="838200" y="2260600"/>
            <a:ext cx="10515600" cy="73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oboto"/>
              <a:buNone/>
            </a:pPr>
            <a:r>
              <a:rPr lang="en-US" sz="4800" b="1" dirty="0" err="1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Così</a:t>
            </a:r>
            <a:r>
              <a:rPr lang="en-US" sz="4800" b="1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4800" b="1" dirty="0" err="1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potente</a:t>
            </a:r>
            <a:r>
              <a:rPr lang="en-US" sz="4800" b="1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4800" b="1" dirty="0" err="1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che</a:t>
            </a:r>
            <a:r>
              <a:rPr lang="en-US" sz="4800" b="1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4800" b="1" dirty="0" err="1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sentirai</a:t>
            </a:r>
            <a:r>
              <a:rPr lang="en-US" sz="4800" b="1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il </a:t>
            </a:r>
            <a:r>
              <a:rPr lang="en-US" sz="4800" b="1" dirty="0" err="1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suo</a:t>
            </a:r>
            <a:r>
              <a:rPr lang="en-US" sz="4800" b="1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Echo. </a:t>
            </a:r>
            <a:endParaRPr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84" name="Google Shape;28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30661" y="5918124"/>
            <a:ext cx="1289864" cy="503999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6"/>
          <p:cNvSpPr/>
          <p:nvPr/>
        </p:nvSpPr>
        <p:spPr>
          <a:xfrm>
            <a:off x="0" y="4870174"/>
            <a:ext cx="12192000" cy="168965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F2F2F2"/>
              </a:gs>
            </a:gsLst>
            <a:lin ang="5400000" scaled="0"/>
          </a:gra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6" name="Google Shape;286;p16" descr="A picture containing keyboard, indoor, computer, dark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6000" y="3429000"/>
            <a:ext cx="10080000" cy="4181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6" descr="A picture containing indoor, dark, night sky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96000" y="928461"/>
            <a:ext cx="7200000" cy="12486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1"/>
          <p:cNvSpPr txBox="1">
            <a:spLocks noGrp="1"/>
          </p:cNvSpPr>
          <p:nvPr>
            <p:ph type="title" idx="4294967295"/>
          </p:nvPr>
        </p:nvSpPr>
        <p:spPr>
          <a:xfrm>
            <a:off x="378349" y="390278"/>
            <a:ext cx="10515600" cy="73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90000"/>
              </a:lnSpc>
              <a:buClr>
                <a:srgbClr val="AD0E6B"/>
              </a:buClr>
              <a:buSzPts val="3600"/>
            </a:pPr>
            <a:r>
              <a:rPr lang="en-US" sz="4800" b="1" dirty="0">
                <a:solidFill>
                  <a:srgbClr val="1BDC77"/>
                </a:solidFill>
                <a:latin typeface="Roboto"/>
                <a:ea typeface="Roboto"/>
                <a:cs typeface="Roboto"/>
                <a:sym typeface="Roboto"/>
              </a:rPr>
              <a:t>Appliance plug &amp; play</a:t>
            </a:r>
            <a:endParaRPr sz="4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27" name="Google Shape;427;p31" descr="A close-up of a computer chip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0420" y="1254643"/>
            <a:ext cx="6840000" cy="549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31"/>
          <p:cNvSpPr txBox="1"/>
          <p:nvPr/>
        </p:nvSpPr>
        <p:spPr>
          <a:xfrm>
            <a:off x="378349" y="1479606"/>
            <a:ext cx="31141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Opzioni CPU</a:t>
            </a:r>
            <a:endParaRPr/>
          </a:p>
        </p:txBody>
      </p:sp>
      <p:sp>
        <p:nvSpPr>
          <p:cNvPr id="429" name="Google Shape;429;p31"/>
          <p:cNvSpPr txBox="1"/>
          <p:nvPr/>
        </p:nvSpPr>
        <p:spPr>
          <a:xfrm>
            <a:off x="9054517" y="1473250"/>
            <a:ext cx="276888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Connettività</a:t>
            </a:r>
            <a:endParaRPr sz="1400">
              <a:solidFill>
                <a:srgbClr val="7F7F7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0" name="Google Shape;430;p31"/>
          <p:cNvSpPr txBox="1"/>
          <p:nvPr/>
        </p:nvSpPr>
        <p:spPr>
          <a:xfrm>
            <a:off x="9054517" y="3133999"/>
            <a:ext cx="276888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Memoria RAM</a:t>
            </a:r>
            <a:endParaRPr/>
          </a:p>
        </p:txBody>
      </p:sp>
      <p:sp>
        <p:nvSpPr>
          <p:cNvPr id="431" name="Google Shape;431;p31"/>
          <p:cNvSpPr/>
          <p:nvPr/>
        </p:nvSpPr>
        <p:spPr>
          <a:xfrm>
            <a:off x="2930297" y="1702883"/>
            <a:ext cx="2991590" cy="1648046"/>
          </a:xfrm>
          <a:custGeom>
            <a:avLst/>
            <a:gdLst/>
            <a:ahLst/>
            <a:cxnLst/>
            <a:rect l="l" t="t" r="r" b="b"/>
            <a:pathLst>
              <a:path w="2991590" h="1648046" extrusionOk="0">
                <a:moveTo>
                  <a:pt x="2991590" y="1648046"/>
                </a:moveTo>
                <a:lnTo>
                  <a:pt x="556732" y="0"/>
                </a:ln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oval" w="med" len="med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31"/>
          <p:cNvSpPr/>
          <p:nvPr/>
        </p:nvSpPr>
        <p:spPr>
          <a:xfrm flipH="1">
            <a:off x="7117700" y="3357811"/>
            <a:ext cx="2165941" cy="678047"/>
          </a:xfrm>
          <a:custGeom>
            <a:avLst/>
            <a:gdLst/>
            <a:ahLst/>
            <a:cxnLst/>
            <a:rect l="l" t="t" r="r" b="b"/>
            <a:pathLst>
              <a:path w="2165941" h="678047" extrusionOk="0">
                <a:moveTo>
                  <a:pt x="2165941" y="678047"/>
                </a:moveTo>
                <a:lnTo>
                  <a:pt x="1163157" y="9525"/>
                </a:ln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oval" w="med" len="med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31"/>
          <p:cNvSpPr/>
          <p:nvPr/>
        </p:nvSpPr>
        <p:spPr>
          <a:xfrm flipH="1">
            <a:off x="7330056" y="1703640"/>
            <a:ext cx="2135039" cy="893698"/>
          </a:xfrm>
          <a:custGeom>
            <a:avLst/>
            <a:gdLst/>
            <a:ahLst/>
            <a:cxnLst/>
            <a:rect l="l" t="t" r="r" b="b"/>
            <a:pathLst>
              <a:path w="2135039" h="893698" extrusionOk="0">
                <a:moveTo>
                  <a:pt x="2135039" y="893698"/>
                </a:moveTo>
                <a:lnTo>
                  <a:pt x="795927" y="2336"/>
                </a:ln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oval" w="med" len="med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31"/>
          <p:cNvSpPr txBox="1"/>
          <p:nvPr/>
        </p:nvSpPr>
        <p:spPr>
          <a:xfrm>
            <a:off x="368596" y="1953362"/>
            <a:ext cx="3123938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2x</a:t>
            </a: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Intel® Scalable: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From</a:t>
            </a: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[10 cores @ 2.40 GHz]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Up to </a:t>
            </a: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[24 cores @ 3.00 GHz]</a:t>
            </a:r>
            <a:endParaRPr/>
          </a:p>
        </p:txBody>
      </p:sp>
      <p:sp>
        <p:nvSpPr>
          <p:cNvPr id="435" name="Google Shape;435;p31"/>
          <p:cNvSpPr txBox="1"/>
          <p:nvPr/>
        </p:nvSpPr>
        <p:spPr>
          <a:xfrm>
            <a:off x="8696587" y="1953362"/>
            <a:ext cx="312393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Start:</a:t>
            </a: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2x 10GbE RJ45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Add-on: </a:t>
            </a: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1x Dual-Port 10 GbE</a:t>
            </a:r>
            <a:endParaRPr/>
          </a:p>
        </p:txBody>
      </p:sp>
      <p:sp>
        <p:nvSpPr>
          <p:cNvPr id="436" name="Google Shape;436;p31"/>
          <p:cNvSpPr txBox="1"/>
          <p:nvPr/>
        </p:nvSpPr>
        <p:spPr>
          <a:xfrm>
            <a:off x="8696587" y="3622866"/>
            <a:ext cx="312393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From:</a:t>
            </a: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256GB DDR5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Up to: </a:t>
            </a:r>
            <a:r>
              <a:rPr lang="en-U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2.0TB DDR5 </a:t>
            </a:r>
            <a:endParaRPr/>
          </a:p>
        </p:txBody>
      </p:sp>
      <p:sp>
        <p:nvSpPr>
          <p:cNvPr id="2" name="Google Shape;416;p30">
            <a:extLst>
              <a:ext uri="{FF2B5EF4-FFF2-40B4-BE49-F238E27FC236}">
                <a16:creationId xmlns:a16="http://schemas.microsoft.com/office/drawing/2014/main" id="{DE05E225-C991-21A0-C923-BD294E8CC745}"/>
              </a:ext>
            </a:extLst>
          </p:cNvPr>
          <p:cNvSpPr txBox="1"/>
          <p:nvPr/>
        </p:nvSpPr>
        <p:spPr>
          <a:xfrm>
            <a:off x="7287639" y="4588882"/>
            <a:ext cx="474732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Scalabilità</a:t>
            </a:r>
            <a:r>
              <a:rPr lang="en-US" sz="18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b="1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Computazionale</a:t>
            </a:r>
            <a:r>
              <a:rPr lang="en-US" sz="18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n-US" sz="18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ottenuta</a:t>
            </a:r>
            <a:r>
              <a:rPr lang="en-US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semplicemente</a:t>
            </a:r>
            <a:r>
              <a:rPr lang="en-US" sz="18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aggiungendo</a:t>
            </a:r>
            <a:r>
              <a:rPr lang="en-US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altri</a:t>
            </a:r>
            <a:r>
              <a:rPr lang="en-US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nodi HYPER </a:t>
            </a:r>
            <a:r>
              <a:rPr lang="en-US" sz="18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attraverso</a:t>
            </a:r>
            <a:r>
              <a:rPr lang="en-US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l’interfaccia</a:t>
            </a:r>
            <a:r>
              <a:rPr lang="en-US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di </a:t>
            </a:r>
            <a:r>
              <a:rPr lang="en-US" sz="18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Syneto</a:t>
            </a:r>
            <a:r>
              <a:rPr lang="en-US" sz="1800" b="1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OS</a:t>
            </a:r>
            <a:r>
              <a:rPr lang="en-US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1800" dirty="0"/>
          </a:p>
        </p:txBody>
      </p:sp>
      <p:sp>
        <p:nvSpPr>
          <p:cNvPr id="3" name="Google Shape;419;p30">
            <a:extLst>
              <a:ext uri="{FF2B5EF4-FFF2-40B4-BE49-F238E27FC236}">
                <a16:creationId xmlns:a16="http://schemas.microsoft.com/office/drawing/2014/main" id="{CB386434-2AFE-88D8-CFAF-8558F0EDE44E}"/>
              </a:ext>
            </a:extLst>
          </p:cNvPr>
          <p:cNvSpPr txBox="1"/>
          <p:nvPr/>
        </p:nvSpPr>
        <p:spPr>
          <a:xfrm>
            <a:off x="321706" y="4643565"/>
            <a:ext cx="474732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Scalabilità</a:t>
            </a:r>
            <a:r>
              <a:rPr lang="en-US" sz="18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Storage: </a:t>
            </a:r>
            <a:r>
              <a:rPr lang="en-US" sz="18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utilizzando</a:t>
            </a:r>
            <a:r>
              <a:rPr lang="en-US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degli</a:t>
            </a:r>
            <a:r>
              <a:rPr lang="en-US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EXPANSION Shelf Syneto e allargando il Virtual Storage Pool sopra.</a:t>
            </a:r>
            <a:endParaRPr sz="18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3"/>
          <p:cNvSpPr txBox="1"/>
          <p:nvPr/>
        </p:nvSpPr>
        <p:spPr>
          <a:xfrm>
            <a:off x="378349" y="1484313"/>
            <a:ext cx="5538263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Hybrid: </a:t>
            </a:r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10 x HDDs </a:t>
            </a:r>
            <a:r>
              <a:rPr lang="en-US" sz="20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[8 or 12 TB] </a:t>
            </a: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+ 2 x NVMs </a:t>
            </a:r>
            <a:r>
              <a:rPr lang="en-US" sz="20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[4 TB]</a:t>
            </a:r>
            <a:endParaRPr/>
          </a:p>
        </p:txBody>
      </p:sp>
      <p:sp>
        <p:nvSpPr>
          <p:cNvPr id="456" name="Google Shape;456;p33"/>
          <p:cNvSpPr txBox="1"/>
          <p:nvPr/>
        </p:nvSpPr>
        <p:spPr>
          <a:xfrm>
            <a:off x="6283849" y="1484313"/>
            <a:ext cx="5538263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All-flash: </a:t>
            </a:r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12/22 x SSDs </a:t>
            </a:r>
            <a:r>
              <a:rPr lang="en-US" sz="20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[15.36TB max] </a:t>
            </a:r>
            <a:r>
              <a:rPr lang="en-US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+ 2 x NVMs </a:t>
            </a:r>
            <a:r>
              <a:rPr lang="en-US" sz="2000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[4 TB]</a:t>
            </a:r>
            <a:endParaRPr/>
          </a:p>
        </p:txBody>
      </p:sp>
      <p:pic>
        <p:nvPicPr>
          <p:cNvPr id="457" name="Google Shape;457;p33" descr="A close-up of a computer chip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7812" y="1820884"/>
            <a:ext cx="6480000" cy="5201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33" descr="A close-up of a computer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16372" y="1792309"/>
            <a:ext cx="6480000" cy="520105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42;p32">
            <a:extLst>
              <a:ext uri="{FF2B5EF4-FFF2-40B4-BE49-F238E27FC236}">
                <a16:creationId xmlns:a16="http://schemas.microsoft.com/office/drawing/2014/main" id="{217C228A-253B-F147-2DC0-6FF135F392E9}"/>
              </a:ext>
            </a:extLst>
          </p:cNvPr>
          <p:cNvSpPr txBox="1">
            <a:spLocks/>
          </p:cNvSpPr>
          <p:nvPr/>
        </p:nvSpPr>
        <p:spPr>
          <a:xfrm>
            <a:off x="371475" y="386556"/>
            <a:ext cx="10515600" cy="73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rgbClr val="AD0E6B"/>
              </a:buClr>
              <a:buSzPts val="3600"/>
              <a:buFont typeface="Roboto"/>
              <a:buNone/>
            </a:pPr>
            <a:r>
              <a:rPr lang="en-US" sz="4800" b="1" dirty="0" err="1">
                <a:solidFill>
                  <a:srgbClr val="1BDC77"/>
                </a:solidFill>
                <a:latin typeface="Roboto"/>
                <a:ea typeface="Roboto"/>
                <a:cs typeface="Roboto"/>
              </a:rPr>
              <a:t>Opzioni</a:t>
            </a:r>
            <a:r>
              <a:rPr lang="en-US" sz="4800" b="1" dirty="0">
                <a:solidFill>
                  <a:srgbClr val="1BDC77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4800" b="1" dirty="0" err="1">
                <a:solidFill>
                  <a:srgbClr val="1BDC77"/>
                </a:solidFill>
                <a:latin typeface="Roboto"/>
                <a:ea typeface="Roboto"/>
                <a:cs typeface="Roboto"/>
              </a:rPr>
              <a:t>flessibili</a:t>
            </a:r>
            <a:r>
              <a:rPr lang="en-US" sz="4800" b="1" dirty="0">
                <a:solidFill>
                  <a:srgbClr val="1BDC77"/>
                </a:solidFill>
                <a:latin typeface="Roboto"/>
                <a:ea typeface="Roboto"/>
                <a:cs typeface="Roboto"/>
              </a:rPr>
              <a:t> di storage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4"/>
          <p:cNvSpPr txBox="1">
            <a:spLocks noGrp="1"/>
          </p:cNvSpPr>
          <p:nvPr>
            <p:ph type="title" idx="4294967295"/>
          </p:nvPr>
        </p:nvSpPr>
        <p:spPr>
          <a:xfrm>
            <a:off x="371475" y="389521"/>
            <a:ext cx="10515600" cy="73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90000"/>
              </a:lnSpc>
              <a:buClr>
                <a:srgbClr val="1BDC77"/>
              </a:buClr>
              <a:buSzPts val="3200"/>
            </a:pPr>
            <a:r>
              <a:rPr lang="en-US" sz="4800" b="1" dirty="0" err="1">
                <a:solidFill>
                  <a:srgbClr val="1BDC77"/>
                </a:solidFill>
                <a:latin typeface="Roboto"/>
                <a:ea typeface="Roboto"/>
                <a:cs typeface="Roboto"/>
                <a:sym typeface="Roboto"/>
              </a:rPr>
              <a:t>NVMe</a:t>
            </a:r>
            <a:r>
              <a:rPr lang="en-US" sz="4800" b="1" dirty="0">
                <a:solidFill>
                  <a:srgbClr val="1BDC77"/>
                </a:solidFill>
                <a:latin typeface="Roboto"/>
                <a:ea typeface="Roboto"/>
                <a:cs typeface="Roboto"/>
                <a:sym typeface="Roboto"/>
              </a:rPr>
              <a:t> metadata offload</a:t>
            </a:r>
          </a:p>
        </p:txBody>
      </p:sp>
      <p:pic>
        <p:nvPicPr>
          <p:cNvPr id="465" name="Google Shape;465;p34" descr="Graphical user interface, websi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6372" y="1792309"/>
            <a:ext cx="6480000" cy="5201053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34"/>
          <p:cNvSpPr txBox="1"/>
          <p:nvPr/>
        </p:nvSpPr>
        <p:spPr>
          <a:xfrm>
            <a:off x="371475" y="1427868"/>
            <a:ext cx="5545138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HYPER Echo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utilizza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l’NVMe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per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accelerare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la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gestione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dei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metadati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e non solo… Il cache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NVMe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migliora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la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velocita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della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deduplica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e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l’ingestione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dei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dati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(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dall’infrastruttura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primaria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).</a:t>
            </a:r>
            <a:b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b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Tutto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questo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consenti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ad HYPER Echo di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essere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lo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strumento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ideale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per </a:t>
            </a:r>
            <a:r>
              <a:rPr lang="en-US" sz="24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scenari</a:t>
            </a:r>
            <a:r>
              <a:rPr lang="en-US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di </a:t>
            </a:r>
            <a:r>
              <a:rPr lang="en-US" sz="24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Disaster Recovery.</a:t>
            </a:r>
            <a:endParaRPr dirty="0"/>
          </a:p>
        </p:txBody>
      </p:sp>
      <p:grpSp>
        <p:nvGrpSpPr>
          <p:cNvPr id="468" name="Google Shape;468;p34"/>
          <p:cNvGrpSpPr/>
          <p:nvPr/>
        </p:nvGrpSpPr>
        <p:grpSpPr>
          <a:xfrm>
            <a:off x="7616372" y="1484313"/>
            <a:ext cx="2880000" cy="3251057"/>
            <a:chOff x="7616372" y="1484313"/>
            <a:chExt cx="2880000" cy="3251057"/>
          </a:xfrm>
        </p:grpSpPr>
        <p:sp>
          <p:nvSpPr>
            <p:cNvPr id="469" name="Google Shape;469;p34"/>
            <p:cNvSpPr/>
            <p:nvPr/>
          </p:nvSpPr>
          <p:spPr>
            <a:xfrm rot="5400000">
              <a:off x="8457802" y="4136800"/>
              <a:ext cx="852956" cy="344184"/>
            </a:xfrm>
            <a:custGeom>
              <a:avLst/>
              <a:gdLst/>
              <a:ahLst/>
              <a:cxnLst/>
              <a:rect l="l" t="t" r="r" b="b"/>
              <a:pathLst>
                <a:path w="852956" h="344184" extrusionOk="0">
                  <a:moveTo>
                    <a:pt x="852956" y="344184"/>
                  </a:moveTo>
                  <a:lnTo>
                    <a:pt x="338633" y="0"/>
                  </a:lnTo>
                  <a:lnTo>
                    <a:pt x="0" y="2199"/>
                  </a:lnTo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oval" w="med" len="med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70" name="Google Shape;470;p34" descr="A picture containing text, electronics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616372" y="1484313"/>
              <a:ext cx="2880000" cy="259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375B4BE-AA6F-6239-213F-443483832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756" y="1654914"/>
            <a:ext cx="3403600" cy="38989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7961AE3-7752-843F-04F0-452E65A44312}"/>
              </a:ext>
            </a:extLst>
          </p:cNvPr>
          <p:cNvSpPr txBox="1"/>
          <p:nvPr/>
        </p:nvSpPr>
        <p:spPr>
          <a:xfrm>
            <a:off x="699022" y="638827"/>
            <a:ext cx="7781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solidFill>
                  <a:srgbClr val="1BDC77"/>
                </a:solidFill>
                <a:latin typeface="Roboto"/>
                <a:ea typeface="Roboto"/>
                <a:cs typeface="Roboto"/>
              </a:rPr>
              <a:t>ECHO rack </a:t>
            </a:r>
            <a:r>
              <a:rPr lang="it-IT" sz="4800" b="1" dirty="0" err="1">
                <a:solidFill>
                  <a:srgbClr val="1BDC77"/>
                </a:solidFill>
                <a:latin typeface="Roboto"/>
                <a:ea typeface="Roboto"/>
                <a:cs typeface="Roboto"/>
              </a:rPr>
              <a:t>mounted</a:t>
            </a:r>
            <a:endParaRPr lang="it-IT" sz="4800" b="1" dirty="0">
              <a:solidFill>
                <a:srgbClr val="1BDC77"/>
              </a:solidFill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9876546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Google Shape;475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59661" y="414700"/>
            <a:ext cx="10800000" cy="607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35"/>
          <p:cNvSpPr txBox="1"/>
          <p:nvPr/>
        </p:nvSpPr>
        <p:spPr>
          <a:xfrm>
            <a:off x="371475" y="1484313"/>
            <a:ext cx="5545138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La nuova versione di Syneto</a:t>
            </a:r>
            <a:r>
              <a:rPr lang="en-US" sz="30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OS</a:t>
            </a:r>
            <a:r>
              <a:rPr lang="en-US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è una vera rivoluzione da tutti i punti di vista.</a:t>
            </a:r>
            <a:br>
              <a:rPr lang="en-US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br>
              <a:rPr lang="en-US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Completamente ridisegnata sotto forma di una piattaforma cloud-native basata su micro-servizi.</a:t>
            </a:r>
            <a:endParaRPr/>
          </a:p>
        </p:txBody>
      </p:sp>
      <p:sp>
        <p:nvSpPr>
          <p:cNvPr id="477" name="Google Shape;477;p35"/>
          <p:cNvSpPr txBox="1">
            <a:spLocks noGrp="1"/>
          </p:cNvSpPr>
          <p:nvPr>
            <p:ph type="ctrTitle" idx="4294967295"/>
          </p:nvPr>
        </p:nvSpPr>
        <p:spPr>
          <a:xfrm>
            <a:off x="371475" y="368300"/>
            <a:ext cx="11449050" cy="757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0E6B"/>
              </a:buClr>
              <a:buSzPts val="3600"/>
              <a:buFont typeface="Roboto"/>
              <a:buNone/>
            </a:pPr>
            <a:r>
              <a:rPr lang="en-US" sz="4800" b="1" dirty="0" err="1">
                <a:solidFill>
                  <a:srgbClr val="AD0E6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Syneto</a:t>
            </a:r>
            <a:r>
              <a:rPr lang="en-US" sz="4800" b="1" dirty="0" err="1">
                <a:solidFill>
                  <a:srgbClr val="AD0E6B"/>
                </a:solidFill>
                <a:latin typeface="Roboto" panose="02000000000000000000" pitchFamily="2" charset="0"/>
                <a:ea typeface="Roboto" panose="02000000000000000000" pitchFamily="2" charset="0"/>
                <a:cs typeface="Roboto Black"/>
                <a:sym typeface="Roboto Black"/>
              </a:rPr>
              <a:t>OS</a:t>
            </a:r>
            <a:r>
              <a:rPr lang="en-US" sz="4800" b="1" dirty="0">
                <a:solidFill>
                  <a:srgbClr val="AD0E6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</a:t>
            </a:r>
            <a:r>
              <a:rPr lang="en-US" sz="4800" b="1" dirty="0" err="1">
                <a:solidFill>
                  <a:srgbClr val="AD0E6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Brixia</a:t>
            </a:r>
            <a:r>
              <a:rPr lang="en-US" sz="4800" b="1" dirty="0">
                <a:solidFill>
                  <a:srgbClr val="AD0E6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) – Deep dive</a:t>
            </a:r>
            <a:endParaRPr sz="4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78" name="Google Shape;478;p35" descr="A picture containing night sky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7809" y="5963459"/>
            <a:ext cx="2520000" cy="436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p36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271462" y="-152400"/>
            <a:ext cx="12734925" cy="716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36" descr="A picture containing night sky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7809" y="5963459"/>
            <a:ext cx="2520000" cy="4368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5" name="Google Shape;485;p36"/>
          <p:cNvCxnSpPr/>
          <p:nvPr/>
        </p:nvCxnSpPr>
        <p:spPr>
          <a:xfrm rot="10800000">
            <a:off x="2716696" y="1311965"/>
            <a:ext cx="1868556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oval" w="med" len="med"/>
            <a:tailEnd type="none" w="sm" len="sm"/>
          </a:ln>
        </p:spPr>
      </p:cxnSp>
      <p:cxnSp>
        <p:nvCxnSpPr>
          <p:cNvPr id="486" name="Google Shape;486;p36"/>
          <p:cNvCxnSpPr/>
          <p:nvPr/>
        </p:nvCxnSpPr>
        <p:spPr>
          <a:xfrm rot="10800000">
            <a:off x="2305878" y="3551583"/>
            <a:ext cx="2650435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oval" w="med" len="med"/>
            <a:tailEnd type="none" w="sm" len="sm"/>
          </a:ln>
        </p:spPr>
      </p:cxnSp>
      <p:cxnSp>
        <p:nvCxnSpPr>
          <p:cNvPr id="487" name="Google Shape;487;p36"/>
          <p:cNvCxnSpPr/>
          <p:nvPr/>
        </p:nvCxnSpPr>
        <p:spPr>
          <a:xfrm rot="10800000">
            <a:off x="6336626" y="1311965"/>
            <a:ext cx="3059165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oval" w="med" len="med"/>
          </a:ln>
        </p:spPr>
      </p:cxnSp>
      <p:cxnSp>
        <p:nvCxnSpPr>
          <p:cNvPr id="488" name="Google Shape;488;p36"/>
          <p:cNvCxnSpPr/>
          <p:nvPr/>
        </p:nvCxnSpPr>
        <p:spPr>
          <a:xfrm rot="10800000">
            <a:off x="7190347" y="2553272"/>
            <a:ext cx="2205444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oval" w="med" len="med"/>
          </a:ln>
        </p:spPr>
      </p:cxnSp>
      <p:cxnSp>
        <p:nvCxnSpPr>
          <p:cNvPr id="489" name="Google Shape;489;p36"/>
          <p:cNvCxnSpPr/>
          <p:nvPr/>
        </p:nvCxnSpPr>
        <p:spPr>
          <a:xfrm rot="10800000">
            <a:off x="6734192" y="3750365"/>
            <a:ext cx="2833878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oval" w="med" len="med"/>
          </a:ln>
        </p:spPr>
      </p:cxnSp>
      <p:grpSp>
        <p:nvGrpSpPr>
          <p:cNvPr id="490" name="Google Shape;490;p36"/>
          <p:cNvGrpSpPr/>
          <p:nvPr/>
        </p:nvGrpSpPr>
        <p:grpSpPr>
          <a:xfrm>
            <a:off x="8699468" y="2309187"/>
            <a:ext cx="2754689" cy="738664"/>
            <a:chOff x="8699468" y="2309187"/>
            <a:chExt cx="2754689" cy="738664"/>
          </a:xfrm>
        </p:grpSpPr>
        <p:sp>
          <p:nvSpPr>
            <p:cNvPr id="491" name="Google Shape;491;p36"/>
            <p:cNvSpPr txBox="1"/>
            <p:nvPr/>
          </p:nvSpPr>
          <p:spPr>
            <a:xfrm>
              <a:off x="8699468" y="2309187"/>
              <a:ext cx="2087803" cy="738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Chronos</a:t>
              </a:r>
              <a:br>
                <a:rPr lang="en-US" sz="2400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-US" sz="18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Time manager</a:t>
              </a:r>
              <a:endParaRPr/>
            </a:p>
          </p:txBody>
        </p:sp>
        <p:pic>
          <p:nvPicPr>
            <p:cNvPr id="492" name="Google Shape;492;p36" descr="A picture containing light&#10;&#10;Description automatically generated"/>
            <p:cNvPicPr preferRelativeResize="0"/>
            <p:nvPr/>
          </p:nvPicPr>
          <p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34157" y="2355078"/>
              <a:ext cx="720000" cy="64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93" name="Google Shape;493;p36"/>
          <p:cNvGrpSpPr/>
          <p:nvPr/>
        </p:nvGrpSpPr>
        <p:grpSpPr>
          <a:xfrm>
            <a:off x="8699468" y="3506280"/>
            <a:ext cx="2730271" cy="738664"/>
            <a:chOff x="8699468" y="3506280"/>
            <a:chExt cx="2730271" cy="738664"/>
          </a:xfrm>
        </p:grpSpPr>
        <p:sp>
          <p:nvSpPr>
            <p:cNvPr id="494" name="Google Shape;494;p36"/>
            <p:cNvSpPr txBox="1"/>
            <p:nvPr/>
          </p:nvSpPr>
          <p:spPr>
            <a:xfrm>
              <a:off x="8699468" y="3506280"/>
              <a:ext cx="2087803" cy="738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Giove</a:t>
              </a:r>
              <a:br>
                <a:rPr lang="en-US" sz="2400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-US" sz="18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Data Storage</a:t>
              </a:r>
              <a:endParaRPr/>
            </a:p>
          </p:txBody>
        </p:sp>
        <p:pic>
          <p:nvPicPr>
            <p:cNvPr id="495" name="Google Shape;495;p36" descr="A picture containing outdoor object, honeycomb&#10;&#10;Description automatically generated"/>
            <p:cNvPicPr preferRelativeResize="0"/>
            <p:nvPr/>
          </p:nvPicPr>
          <p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09739" y="3551612"/>
              <a:ext cx="720000" cy="64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96" name="Google Shape;496;p36"/>
          <p:cNvGrpSpPr/>
          <p:nvPr/>
        </p:nvGrpSpPr>
        <p:grpSpPr>
          <a:xfrm>
            <a:off x="487021" y="3306417"/>
            <a:ext cx="2744547" cy="738664"/>
            <a:chOff x="747986" y="3307498"/>
            <a:chExt cx="2744547" cy="738664"/>
          </a:xfrm>
        </p:grpSpPr>
        <p:sp>
          <p:nvSpPr>
            <p:cNvPr id="497" name="Google Shape;497;p36"/>
            <p:cNvSpPr txBox="1"/>
            <p:nvPr/>
          </p:nvSpPr>
          <p:spPr>
            <a:xfrm>
              <a:off x="1404729" y="3307498"/>
              <a:ext cx="2087804" cy="738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Marte</a:t>
              </a:r>
              <a:br>
                <a:rPr lang="en-US" sz="2400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-US" sz="18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Task executer</a:t>
              </a:r>
              <a:endParaRPr/>
            </a:p>
          </p:txBody>
        </p:sp>
        <p:pic>
          <p:nvPicPr>
            <p:cNvPr id="498" name="Google Shape;498;p36" descr="A picture containing balloon, aircraft, ball, light&#10;&#10;Description automatically generated"/>
            <p:cNvPicPr preferRelativeResize="0"/>
            <p:nvPr/>
          </p:nvPicPr>
          <p:blipFill rotWithShape="1">
            <a:blip r:embed="rId7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7986" y="3343993"/>
              <a:ext cx="720000" cy="64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99" name="Google Shape;499;p36"/>
          <p:cNvGrpSpPr/>
          <p:nvPr/>
        </p:nvGrpSpPr>
        <p:grpSpPr>
          <a:xfrm>
            <a:off x="8699468" y="1067880"/>
            <a:ext cx="2730271" cy="738664"/>
            <a:chOff x="8699468" y="1067880"/>
            <a:chExt cx="2730271" cy="738664"/>
          </a:xfrm>
        </p:grpSpPr>
        <p:sp>
          <p:nvSpPr>
            <p:cNvPr id="500" name="Google Shape;500;p36"/>
            <p:cNvSpPr txBox="1"/>
            <p:nvPr/>
          </p:nvSpPr>
          <p:spPr>
            <a:xfrm>
              <a:off x="8699468" y="1067880"/>
              <a:ext cx="2087803" cy="738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Mercurio</a:t>
              </a:r>
              <a:br>
                <a:rPr lang="en-US" sz="2400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-US" sz="18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Cloud Connection</a:t>
              </a:r>
              <a:endParaRPr/>
            </a:p>
          </p:txBody>
        </p:sp>
        <p:pic>
          <p:nvPicPr>
            <p:cNvPr id="501" name="Google Shape;501;p36" descr="Icon&#10;&#10;Description automatically generated with medium confidence"/>
            <p:cNvPicPr preferRelativeResize="0"/>
            <p:nvPr/>
          </p:nvPicPr>
          <p:blipFill rotWithShape="1">
            <a:blip r:embed="rId8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09739" y="1107973"/>
              <a:ext cx="720000" cy="64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2" name="Google Shape;502;p36"/>
          <p:cNvGrpSpPr/>
          <p:nvPr/>
        </p:nvGrpSpPr>
        <p:grpSpPr>
          <a:xfrm>
            <a:off x="680911" y="1067880"/>
            <a:ext cx="2811621" cy="738664"/>
            <a:chOff x="680911" y="1067880"/>
            <a:chExt cx="2811621" cy="738664"/>
          </a:xfrm>
        </p:grpSpPr>
        <p:sp>
          <p:nvSpPr>
            <p:cNvPr id="503" name="Google Shape;503;p36"/>
            <p:cNvSpPr txBox="1"/>
            <p:nvPr/>
          </p:nvSpPr>
          <p:spPr>
            <a:xfrm>
              <a:off x="1404729" y="1067880"/>
              <a:ext cx="2087803" cy="738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Minerva</a:t>
              </a:r>
              <a:br>
                <a:rPr lang="en-US" sz="2400" b="1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-US" sz="18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Hypervisor Control</a:t>
              </a:r>
              <a:endParaRPr/>
            </a:p>
          </p:txBody>
        </p:sp>
        <p:pic>
          <p:nvPicPr>
            <p:cNvPr id="504" name="Google Shape;504;p36" descr="A picture containing scissors, coil spring&#10;&#10;Description automatically generated"/>
            <p:cNvPicPr preferRelativeResize="0"/>
            <p:nvPr/>
          </p:nvPicPr>
          <p:blipFill rotWithShape="1">
            <a:blip r:embed="rId9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0911" y="1107973"/>
              <a:ext cx="720000" cy="648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48421B7-2B5D-B1DD-1988-FD99344FF9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8192" y="2709000"/>
            <a:ext cx="3674392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35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10" descr="A picture containing gallery, room&#10;&#10;Description automatically generated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1845" y="393699"/>
            <a:ext cx="6728309" cy="6728309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0"/>
          <p:cNvSpPr txBox="1">
            <a:spLocks noGrp="1"/>
          </p:cNvSpPr>
          <p:nvPr>
            <p:ph type="title" idx="4294967295"/>
          </p:nvPr>
        </p:nvSpPr>
        <p:spPr>
          <a:xfrm>
            <a:off x="401410" y="393699"/>
            <a:ext cx="4373563" cy="73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0E6B"/>
              </a:buClr>
              <a:buSzPts val="3600"/>
              <a:buFont typeface="Roboto"/>
              <a:buNone/>
            </a:pPr>
            <a:r>
              <a:rPr lang="en-US" sz="3600" b="1" dirty="0">
                <a:solidFill>
                  <a:srgbClr val="AC20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Il </a:t>
            </a:r>
            <a:r>
              <a:rPr lang="en-US" sz="3600" b="1" dirty="0" err="1">
                <a:solidFill>
                  <a:srgbClr val="AC20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perimetro</a:t>
            </a:r>
            <a:r>
              <a:rPr lang="en-US" sz="3600" b="1" dirty="0">
                <a:solidFill>
                  <a:srgbClr val="AC206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</a:t>
            </a:r>
            <a:endParaRPr sz="3600" b="1" dirty="0">
              <a:solidFill>
                <a:srgbClr val="AC206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8" name="Google Shape;208;p10"/>
          <p:cNvSpPr txBox="1"/>
          <p:nvPr/>
        </p:nvSpPr>
        <p:spPr>
          <a:xfrm>
            <a:off x="7633251" y="375176"/>
            <a:ext cx="4184375" cy="731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0E6B"/>
              </a:buClr>
              <a:buSzPts val="3600"/>
              <a:buFont typeface="Roboto"/>
              <a:buNone/>
            </a:pPr>
            <a:r>
              <a:rPr lang="en-US" sz="3600" b="1" i="0" u="none" strike="noStrike" cap="none" dirty="0">
                <a:solidFill>
                  <a:srgbClr val="AD0E6B"/>
                </a:solidFill>
                <a:latin typeface="Roboto"/>
                <a:ea typeface="Roboto"/>
                <a:cs typeface="Roboto"/>
                <a:sym typeface="Roboto"/>
              </a:rPr>
              <a:t>non basta</a:t>
            </a:r>
            <a:endParaRPr dirty="0"/>
          </a:p>
        </p:txBody>
      </p:sp>
      <p:pic>
        <p:nvPicPr>
          <p:cNvPr id="209" name="Google Shape;209;p10" descr="Icon&#10;&#10;Description automatically generated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2878" y="6890957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0" descr="Icon&#10;&#10;Description automatically generated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0017" y="6960531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0" descr="Icon&#10;&#10;Description automatically generated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1721" y="6943052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0" descr="Icon&#10;&#10;Description automatically generated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2878" y="6940066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0" descr="Logo, icon&#10;&#10;Description automatically generated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0017" y="7041270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0" descr="Icon&#10;&#10;Description automatically generated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3382" y="5429905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0" descr="Icon&#10;&#10;Description automatically generated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2225" y="5482000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0" descr="Icon&#10;&#10;Description automatically generated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4234" y="5535826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0" descr="Icon&#10;&#10;Description automatically generated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2327" y="5483731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0" descr="Icon&#10;&#10;Description automatically generated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1170" y="5535826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0" descr="Logo, icon&#10;&#10;Description automatically generated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9466" y="5634044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0" descr="Icon&#10;&#10;Description automatically generated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2878" y="3220137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0" descr="Icon&#10;&#10;Description automatically generated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7019" y="3220137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0" descr="A picture containing text, sign, outdoor, dark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747019" y="1806192"/>
            <a:ext cx="10800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0" descr="A picture containing text, sign, dark, businesscard&#10;&#10;Description automatically generated"/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8513" y="2250478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0"/>
          <p:cNvSpPr txBox="1"/>
          <p:nvPr/>
        </p:nvSpPr>
        <p:spPr>
          <a:xfrm rot="1800000">
            <a:off x="2501227" y="4988959"/>
            <a:ext cx="2809648" cy="9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Roboto"/>
              <a:buNone/>
            </a:pPr>
            <a:r>
              <a:rPr lang="en-US" sz="1400" b="0" i="0" u="none" strike="noStrike" cap="none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Il perimetro non può fermare lo zero-day e l'ingegneria sociale</a:t>
            </a:r>
            <a:endParaRPr sz="1400" b="0" i="0" u="none" strike="noStrike" cap="none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5" name="Google Shape;225;p10" descr="Icon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269466" y="3637608"/>
            <a:ext cx="1800000" cy="18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12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355889" y="2609850"/>
            <a:ext cx="3425825" cy="342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41856" y="1268413"/>
            <a:ext cx="3053890" cy="305389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12"/>
          <p:cNvSpPr txBox="1"/>
          <p:nvPr/>
        </p:nvSpPr>
        <p:spPr>
          <a:xfrm>
            <a:off x="1714216" y="5815311"/>
            <a:ext cx="293221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Network Attached Storage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Backup Repository</a:t>
            </a:r>
            <a:endParaRPr/>
          </a:p>
        </p:txBody>
      </p:sp>
      <p:sp>
        <p:nvSpPr>
          <p:cNvPr id="245" name="Google Shape;245;p12"/>
          <p:cNvSpPr/>
          <p:nvPr/>
        </p:nvSpPr>
        <p:spPr>
          <a:xfrm rot="5400000">
            <a:off x="5596173" y="3305061"/>
            <a:ext cx="567478" cy="247879"/>
          </a:xfrm>
          <a:prstGeom prst="triangle">
            <a:avLst>
              <a:gd name="adj" fmla="val 48126"/>
            </a:avLst>
          </a:prstGeom>
          <a:solidFill>
            <a:srgbClr val="A6CB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12"/>
          <p:cNvSpPr/>
          <p:nvPr/>
        </p:nvSpPr>
        <p:spPr>
          <a:xfrm rot="5400000">
            <a:off x="5596173" y="3305060"/>
            <a:ext cx="567478" cy="247879"/>
          </a:xfrm>
          <a:prstGeom prst="triangle">
            <a:avLst>
              <a:gd name="adj" fmla="val 48126"/>
            </a:avLst>
          </a:prstGeom>
          <a:solidFill>
            <a:srgbClr val="FF525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12"/>
          <p:cNvSpPr txBox="1"/>
          <p:nvPr/>
        </p:nvSpPr>
        <p:spPr>
          <a:xfrm>
            <a:off x="6188149" y="1696802"/>
            <a:ext cx="5632376" cy="4031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i="0" u="none" strike="noStrike" cap="none">
                <a:solidFill>
                  <a:srgbClr val="FF5252"/>
                </a:solidFill>
                <a:latin typeface="Roboto"/>
                <a:ea typeface="Roboto"/>
                <a:cs typeface="Roboto"/>
                <a:sym typeface="Roboto"/>
              </a:rPr>
              <a:t>Backup</a:t>
            </a:r>
            <a:br>
              <a:rPr lang="en-US" sz="3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3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sono vulnerabili e crittabili in quanto queste “copie” ed il loro storage sono disponibili in rete.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Google Shape;230;p11">
            <a:extLst>
              <a:ext uri="{FF2B5EF4-FFF2-40B4-BE49-F238E27FC236}">
                <a16:creationId xmlns:a16="http://schemas.microsoft.com/office/drawing/2014/main" id="{79394751-A473-A65D-B943-73DF02BAE51C}"/>
              </a:ext>
            </a:extLst>
          </p:cNvPr>
          <p:cNvSpPr txBox="1">
            <a:spLocks/>
          </p:cNvSpPr>
          <p:nvPr/>
        </p:nvSpPr>
        <p:spPr>
          <a:xfrm>
            <a:off x="371475" y="465173"/>
            <a:ext cx="10515600" cy="73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rgbClr val="AD0E6B"/>
              </a:buClr>
              <a:buSzPts val="3600"/>
              <a:buFont typeface="Roboto"/>
              <a:buNone/>
            </a:pPr>
            <a:r>
              <a:rPr lang="en-US" sz="4800" b="1">
                <a:latin typeface="Roboto" panose="02000000000000000000" pitchFamily="2" charset="0"/>
                <a:ea typeface="Roboto" panose="02000000000000000000" pitchFamily="2" charset="0"/>
              </a:rPr>
              <a:t>Data Protection Tradizionale</a:t>
            </a:r>
            <a:endParaRPr lang="en-US" sz="4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13" descr="A picture containing text, electronics&#10;&#10;Description automatically generated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1931" y="7938"/>
            <a:ext cx="92281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3"/>
          <p:cNvSpPr txBox="1">
            <a:spLocks noGrp="1"/>
          </p:cNvSpPr>
          <p:nvPr>
            <p:ph type="title" idx="4294967295"/>
          </p:nvPr>
        </p:nvSpPr>
        <p:spPr>
          <a:xfrm>
            <a:off x="378350" y="448552"/>
            <a:ext cx="10515600" cy="73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0E6B"/>
              </a:buClr>
              <a:buSzPts val="3600"/>
              <a:buFont typeface="Roboto"/>
              <a:buNone/>
            </a:pPr>
            <a:r>
              <a:rPr lang="en-US" sz="4800" b="1" dirty="0">
                <a:latin typeface="Roboto" panose="02000000000000000000" pitchFamily="2" charset="0"/>
                <a:ea typeface="Roboto" panose="02000000000000000000" pitchFamily="2" charset="0"/>
              </a:rPr>
              <a:t>Le </a:t>
            </a:r>
            <a:r>
              <a:rPr lang="en-US" sz="4800" b="1" dirty="0" err="1">
                <a:latin typeface="Roboto" panose="02000000000000000000" pitchFamily="2" charset="0"/>
                <a:ea typeface="Roboto" panose="02000000000000000000" pitchFamily="2" charset="0"/>
              </a:rPr>
              <a:t>aziende</a:t>
            </a:r>
            <a:r>
              <a:rPr lang="en-US" sz="4800" b="1" dirty="0">
                <a:latin typeface="Roboto" panose="02000000000000000000" pitchFamily="2" charset="0"/>
                <a:ea typeface="Roboto" panose="02000000000000000000" pitchFamily="2" charset="0"/>
              </a:rPr>
              <a:t> più evolute?</a:t>
            </a:r>
            <a:endParaRPr sz="4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54" name="Google Shape;254;p13"/>
          <p:cNvSpPr txBox="1"/>
          <p:nvPr/>
        </p:nvSpPr>
        <p:spPr>
          <a:xfrm>
            <a:off x="378350" y="856675"/>
            <a:ext cx="10515600" cy="731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0E6B"/>
              </a:buClr>
              <a:buSzPts val="3600"/>
              <a:buFont typeface="Roboto"/>
              <a:buNone/>
            </a:pPr>
            <a:endParaRPr sz="3600" b="1" i="0" u="none" strike="noStrike" cap="none">
              <a:solidFill>
                <a:srgbClr val="AD0E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14" descr="A picture containing text, electronics&#10;&#10;Description automatically generated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1931" y="0"/>
            <a:ext cx="92281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14"/>
          <p:cNvSpPr txBox="1">
            <a:spLocks noGrp="1"/>
          </p:cNvSpPr>
          <p:nvPr>
            <p:ph type="title" idx="4294967295"/>
          </p:nvPr>
        </p:nvSpPr>
        <p:spPr>
          <a:xfrm>
            <a:off x="378350" y="5870383"/>
            <a:ext cx="10515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0E6B"/>
              </a:buClr>
              <a:buSzPts val="3600"/>
              <a:buFont typeface="Roboto"/>
              <a:buNone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Le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</a:rPr>
              <a:t>criticità</a:t>
            </a:r>
            <a:endParaRPr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60" name="Google Shape;260;p14"/>
          <p:cNvPicPr preferRelativeResize="0"/>
          <p:nvPr/>
        </p:nvPicPr>
        <p:blipFill rotWithShape="1">
          <a:blip r:embed="rId4" cstate="email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608" y="-9000"/>
            <a:ext cx="12203217" cy="68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14"/>
          <p:cNvSpPr txBox="1"/>
          <p:nvPr/>
        </p:nvSpPr>
        <p:spPr>
          <a:xfrm>
            <a:off x="378350" y="856675"/>
            <a:ext cx="10515600" cy="731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0E6B"/>
              </a:buClr>
              <a:buSzPts val="3600"/>
              <a:buFont typeface="Roboto"/>
              <a:buNone/>
            </a:pPr>
            <a:endParaRPr sz="3600" b="1" i="0" u="none" strike="noStrike" cap="none">
              <a:solidFill>
                <a:srgbClr val="AD0E6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263" name="Google Shape;263;p14"/>
          <p:cNvGraphicFramePr/>
          <p:nvPr/>
        </p:nvGraphicFramePr>
        <p:xfrm>
          <a:off x="401325" y="2558091"/>
          <a:ext cx="11419200" cy="239667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57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6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6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706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0" u="none" strike="noStrike" cap="none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Gestione troppo complessa.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525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i="0" u="none" strike="noStrike" cap="none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0" u="none" strike="noStrike" cap="none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RPO e RTO incerti e troppo alti.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525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i="0" u="none" strike="noStrike" cap="none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Roboto"/>
                        <a:buNone/>
                      </a:pPr>
                      <a:r>
                        <a:rPr lang="en-US" sz="2400" b="1" i="0" u="none" strike="noStrike" cap="none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Backup vulnerabili e crittabili.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525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60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L’IT manager deve gestire Backup, Hypervisor sul server di DR e la parte networking.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525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Tempi di ripristino incerti. Dipende dalla quantità e tipologia di dati ripristinati.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525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 backup, storage e DR server sono disponibili in rete e  facilmente crittabili.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525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64" name="Google Shape;264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8424" y="514944"/>
            <a:ext cx="3600000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19749" y="514944"/>
            <a:ext cx="3600000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90675" y="514944"/>
            <a:ext cx="3600000" cy="32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7"/>
          <p:cNvSpPr/>
          <p:nvPr/>
        </p:nvSpPr>
        <p:spPr>
          <a:xfrm>
            <a:off x="0" y="5039139"/>
            <a:ext cx="12192000" cy="18188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4" name="Google Shape;29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30661" y="5918124"/>
            <a:ext cx="1289864" cy="503999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17"/>
          <p:cNvSpPr/>
          <p:nvPr/>
        </p:nvSpPr>
        <p:spPr>
          <a:xfrm>
            <a:off x="0" y="4870174"/>
            <a:ext cx="12192000" cy="168965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F2F2F2"/>
              </a:gs>
            </a:gsLst>
            <a:lin ang="5400000" scaled="0"/>
          </a:gra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6" name="Google Shape;296;p17" descr="A picture containing keyboard, indoor, computer, dark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6000" y="3429000"/>
            <a:ext cx="10080000" cy="4181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7" descr="A picture containing indoor, dark, night sky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96000" y="928461"/>
            <a:ext cx="7200000" cy="1248691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17"/>
          <p:cNvSpPr txBox="1"/>
          <p:nvPr/>
        </p:nvSpPr>
        <p:spPr>
          <a:xfrm>
            <a:off x="1056000" y="2261171"/>
            <a:ext cx="10515600" cy="731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oboto"/>
              <a:buNone/>
            </a:pPr>
            <a:r>
              <a:rPr lang="en-US" sz="48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Fai risuonare i tuoi dati in 3D…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8"/>
          <p:cNvSpPr txBox="1">
            <a:spLocks noGrp="1"/>
          </p:cNvSpPr>
          <p:nvPr>
            <p:ph type="title" idx="4294967295"/>
          </p:nvPr>
        </p:nvSpPr>
        <p:spPr>
          <a:xfrm>
            <a:off x="371475" y="438640"/>
            <a:ext cx="10515600" cy="73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0E6B"/>
              </a:buClr>
              <a:buSzPts val="3600"/>
              <a:buFont typeface="Roboto"/>
              <a:buNone/>
            </a:pPr>
            <a:r>
              <a:rPr lang="en-US" sz="4400" b="1" dirty="0">
                <a:latin typeface="Roboto" panose="02000000000000000000" pitchFamily="2" charset="0"/>
                <a:ea typeface="Roboto" panose="02000000000000000000" pitchFamily="2" charset="0"/>
              </a:rPr>
              <a:t> Echo Data Management – Il 3D </a:t>
            </a:r>
            <a:r>
              <a:rPr lang="en-US" sz="4400" b="1" dirty="0" err="1">
                <a:latin typeface="Roboto" panose="02000000000000000000" pitchFamily="2" charset="0"/>
                <a:ea typeface="Roboto" panose="02000000000000000000" pitchFamily="2" charset="0"/>
              </a:rPr>
              <a:t>dei</a:t>
            </a:r>
            <a:r>
              <a:rPr lang="en-US" sz="4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4400" b="1" dirty="0" err="1">
                <a:latin typeface="Roboto" panose="02000000000000000000" pitchFamily="2" charset="0"/>
                <a:ea typeface="Roboto" panose="02000000000000000000" pitchFamily="2" charset="0"/>
              </a:rPr>
              <a:t>Dati</a:t>
            </a:r>
            <a:endParaRPr sz="4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aphicFrame>
        <p:nvGraphicFramePr>
          <p:cNvPr id="304" name="Google Shape;304;p18"/>
          <p:cNvGraphicFramePr/>
          <p:nvPr/>
        </p:nvGraphicFramePr>
        <p:xfrm>
          <a:off x="401325" y="3535325"/>
          <a:ext cx="11419200" cy="15480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57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6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6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84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0" u="none" strike="noStrike" cap="none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1. Data Oversight</a:t>
                      </a:r>
                      <a:endParaRPr sz="2400" b="1" i="0" u="none" strike="noStrike" cap="none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D0E6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i="0" u="none" strike="noStrike" cap="none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0" u="none" strike="noStrike" cap="none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2. Data Resiliency</a:t>
                      </a:r>
                      <a:endParaRPr sz="2400" b="1" i="0" u="none" strike="noStrike" cap="none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D0E6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i="0" u="none" strike="noStrike" cap="none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Roboto"/>
                        <a:buNone/>
                      </a:pPr>
                      <a:r>
                        <a:rPr lang="en-US" sz="2400" b="1" i="0" u="none" strike="noStrike" cap="none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3. Data Restore</a:t>
                      </a:r>
                      <a:endParaRPr sz="2400" b="1" i="0" u="none" strike="noStrike" cap="none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AD0E6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Gestione semplice e unificata di tutti servizi in un singolo UI.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D0E6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Massima sicurezza dei dati con il concetto Zero-trust.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D0E6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i="0" u="none" strike="noStrike" cap="none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Ripristino istantaneo, predittibile e semplice da eseguire.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AD0E6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05" name="Google Shape;305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8143" y="1458337"/>
            <a:ext cx="2520000" cy="22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57972" y="1458337"/>
            <a:ext cx="2520000" cy="22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50299" y="1458337"/>
            <a:ext cx="2520000" cy="226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19" descr="A close-up of a game controller&#10;&#10;Description automatically generated with low confidence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368425" y="769938"/>
            <a:ext cx="9455150" cy="531812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19"/>
          <p:cNvSpPr txBox="1">
            <a:spLocks noGrp="1"/>
          </p:cNvSpPr>
          <p:nvPr>
            <p:ph type="title" idx="4294967295"/>
          </p:nvPr>
        </p:nvSpPr>
        <p:spPr>
          <a:xfrm>
            <a:off x="378350" y="452485"/>
            <a:ext cx="10515600" cy="73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0E6B"/>
              </a:buClr>
              <a:buSzPts val="3600"/>
              <a:buFont typeface="Roboto"/>
              <a:buNone/>
            </a:pPr>
            <a:r>
              <a:rPr lang="en-US" sz="4800" b="1" dirty="0">
                <a:latin typeface="Roboto" panose="02000000000000000000" pitchFamily="2" charset="0"/>
                <a:ea typeface="Roboto" panose="02000000000000000000" pitchFamily="2" charset="0"/>
              </a:rPr>
              <a:t>Il </a:t>
            </a:r>
            <a:r>
              <a:rPr lang="en-US" sz="4800" b="1" dirty="0" err="1">
                <a:latin typeface="Roboto" panose="02000000000000000000" pitchFamily="2" charset="0"/>
                <a:ea typeface="Roboto" panose="02000000000000000000" pitchFamily="2" charset="0"/>
              </a:rPr>
              <a:t>ciclo</a:t>
            </a:r>
            <a:r>
              <a:rPr lang="en-US" sz="4800" b="1" dirty="0">
                <a:latin typeface="Roboto" panose="02000000000000000000" pitchFamily="2" charset="0"/>
                <a:ea typeface="Roboto" panose="02000000000000000000" pitchFamily="2" charset="0"/>
              </a:rPr>
              <a:t> del </a:t>
            </a:r>
            <a:r>
              <a:rPr lang="en-US" sz="4800" b="1" dirty="0" err="1">
                <a:latin typeface="Roboto" panose="02000000000000000000" pitchFamily="2" charset="0"/>
                <a:ea typeface="Roboto" panose="02000000000000000000" pitchFamily="2" charset="0"/>
              </a:rPr>
              <a:t>dato</a:t>
            </a:r>
            <a:r>
              <a:rPr lang="en-US" sz="48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4800" b="1" dirty="0" err="1">
                <a:latin typeface="Roboto" panose="02000000000000000000" pitchFamily="2" charset="0"/>
                <a:ea typeface="Roboto" panose="02000000000000000000" pitchFamily="2" charset="0"/>
              </a:rPr>
              <a:t>secondario</a:t>
            </a:r>
            <a:r>
              <a:rPr lang="en-US" sz="48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sz="4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15" name="Google Shape;315;p19" descr="A picture containing indoor, dark, night sky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8350" y="5951602"/>
            <a:ext cx="2520000" cy="437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White slide - no background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12290</TotalTime>
  <Words>910</Words>
  <Application>Microsoft Office PowerPoint</Application>
  <PresentationFormat>Widescreen</PresentationFormat>
  <Paragraphs>112</Paragraphs>
  <Slides>26</Slides>
  <Notes>21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1" baseType="lpstr">
      <vt:lpstr>Arial</vt:lpstr>
      <vt:lpstr>Calibri</vt:lpstr>
      <vt:lpstr>Roboto Light</vt:lpstr>
      <vt:lpstr>Roboto</vt:lpstr>
      <vt:lpstr>White slide - no background</vt:lpstr>
      <vt:lpstr>Presentazione standard di PowerPoint</vt:lpstr>
      <vt:lpstr>Così potente che sentirai il suo Echo. </vt:lpstr>
      <vt:lpstr>Il perimetro…</vt:lpstr>
      <vt:lpstr>Presentazione standard di PowerPoint</vt:lpstr>
      <vt:lpstr>Le aziende più evolute?</vt:lpstr>
      <vt:lpstr>Le criticità</vt:lpstr>
      <vt:lpstr>Presentazione standard di PowerPoint</vt:lpstr>
      <vt:lpstr> Echo Data Management – Il 3D dei Dati</vt:lpstr>
      <vt:lpstr>Il ciclo del dato secondario </vt:lpstr>
      <vt:lpstr>Hyperconverged architecture</vt:lpstr>
      <vt:lpstr>Immutable Recovery Points (RP)</vt:lpstr>
      <vt:lpstr>Independent RP Chain</vt:lpstr>
      <vt:lpstr>Hidden Physical Storage</vt:lpstr>
      <vt:lpstr>Logical Air Gap</vt:lpstr>
      <vt:lpstr>Presentazione standard di PowerPoint</vt:lpstr>
      <vt:lpstr>Presentazione standard di PowerPoint</vt:lpstr>
      <vt:lpstr>Protezione delle  VM</vt:lpstr>
      <vt:lpstr>Ripristino delle VM</vt:lpstr>
      <vt:lpstr>Replica Offsite</vt:lpstr>
      <vt:lpstr>Appliance plug &amp; play</vt:lpstr>
      <vt:lpstr>Presentazione standard di PowerPoint</vt:lpstr>
      <vt:lpstr>NVMe metadata offload</vt:lpstr>
      <vt:lpstr>Presentazione standard di PowerPoint</vt:lpstr>
      <vt:lpstr>SynetoOS (Brixia) – Deep dive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Dragos Chioran</dc:creator>
  <cp:lastModifiedBy>Stefano Gori</cp:lastModifiedBy>
  <cp:revision>187</cp:revision>
  <dcterms:created xsi:type="dcterms:W3CDTF">2019-01-15T13:29:04Z</dcterms:created>
  <dcterms:modified xsi:type="dcterms:W3CDTF">2023-11-09T11:46:02Z</dcterms:modified>
</cp:coreProperties>
</file>